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8" r:id="rId10"/>
    <p:sldId id="287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90" r:id="rId19"/>
    <p:sldId id="297" r:id="rId20"/>
    <p:sldId id="298" r:id="rId21"/>
    <p:sldId id="299" r:id="rId22"/>
    <p:sldId id="300" r:id="rId23"/>
    <p:sldId id="301" r:id="rId24"/>
    <p:sldId id="302" r:id="rId25"/>
    <p:sldId id="280" r:id="rId26"/>
  </p:sldIdLst>
  <p:sldSz cx="18288000" cy="10287000"/>
  <p:notesSz cx="6858000" cy="9144000"/>
  <p:embeddedFontLst>
    <p:embeddedFont>
      <p:font typeface="Antonio" panose="020B0604020202020204" charset="0"/>
      <p:bold r:id="rId28"/>
    </p:embeddedFont>
    <p:embeddedFont>
      <p:font typeface="Phetsarath OT" panose="02000500000000020004" pitchFamily="2" charset="0"/>
      <p:regular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Poppins SemiBold" panose="000007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jj2MpZH74fZEzndUMdJexjYKF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5567CEC2-E485-4AD3-B11E-70BE666B5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23ABC2C3-2725-537F-98E3-30A9DDE484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0698FC22-4D64-9DE3-EEF6-6A1DACE4A5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0006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9B66DB67-F379-EC41-16CF-E1C9ED51D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7F9493BF-F5D6-AA53-A963-3452EC85E9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55116A0E-6EA5-BAAD-3C2C-F2D01824E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6576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5CD5F0D7-E520-D1B9-6BE2-68F01A9B5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97570BA5-2C4C-ADCC-660F-A2F070F73B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959B98A4-48DB-F1A2-DDB3-EA9E5618FA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901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19028960-EAB1-2E58-EAF0-5A50A1E1D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F259AEF3-6E4F-2303-0EA9-C4DBA30EB8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481D40C8-9BFA-E8EC-A19C-D03652971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347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1F19D660-D0AE-16F8-334C-33DEC96B4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8AB8CD05-E050-4419-3B2B-5C1766BF62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B6022591-BF13-A77E-0E88-ACCC24B365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9996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604B7127-939E-8D2F-12FC-8ADF0FA53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837E0A5B-7C66-47DA-A2B9-44D77CD3D9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D58CFBE8-E6D7-647E-F2D4-52F4D06852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9581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D08E0988-7944-B698-6BF1-F7EBE04F7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4387A4C2-7169-BA9A-79E1-34C4F5C261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9B058A0B-195A-FBBF-D636-409DDF761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41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23053AB2-1185-245F-C61C-66C3A4C9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F74BAA3F-A469-5123-5660-BA8FEDC4BA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BE76E459-C60C-69ED-2334-AD9E4F625D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8529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A87A607F-8C0E-7C2C-5511-FEDDAC4B3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4FB9384D-5198-0CF3-F091-414624751E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BAE58E0F-A61A-2038-02A3-A926B379DF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734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7F89746E-87AA-847F-7710-8007A7F03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DBB65D06-D9EE-912C-A8D5-BFC58F0686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16F64696-5C48-EB8C-DDCE-FED6AD386B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384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6FDCDD32-75AC-FB50-E683-ADB282EBC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D04D3385-A16E-B9AA-6CB0-3210476A0F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079440D6-F632-7610-E87B-A9EC20E4F6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9126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6E66030A-686A-4139-8DD4-36BD50DD5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BF407226-2069-B2A7-0B7E-5F78306ADD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E99FFCDA-BAF1-DAC2-0225-552B7E47AF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5088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239121BD-4135-986E-E02C-DD7AF8964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F1BAF881-8A84-3041-0125-9628BB920A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6313967E-7059-DA94-4DCF-B0AB44C95A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2658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C0138830-06DF-961F-5A83-86112E448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149B7907-E8FF-847D-A0DD-A80A345B03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F895C558-ECFE-BF39-9DE4-E693768031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800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89B45263-B954-EB2B-30C3-F288BED8F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2811502A-FC1B-59D8-EE6E-7B4A659EDE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744FB674-0B7B-D19E-865F-33D175C68A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4256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5D425CB7-1415-2E6C-BC51-E6CC306CA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74D1E28C-1602-F0F2-B537-D5A2DFB477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2E3DA8C2-2EE9-6790-F7AA-8C3B6CDEB3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069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48072F53-E0DD-3472-452C-84AA0820F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D406FA90-2DDE-4AE5-6E35-C41DE3D598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8AC1E6D2-6309-7CA0-298D-0725990213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7774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EA99F3EB-4E07-2619-AB26-2165139D3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19D4BF48-9829-0958-52A0-FB418E580F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C13E364D-4023-3DE3-F435-74094EA844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389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60A65912-AED4-FEF2-3691-6635824AB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1C3E1774-7A57-5342-6F8F-DF0A192A27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56A69E9E-31E3-277A-5ECC-C46F5365F9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7525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3D23153A-2502-BB42-CFCA-B99C481C5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FD791914-E108-CE75-3824-1C6B868FD0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C66979CF-8F24-5F66-952E-807676E842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697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1CC06747-73EE-661C-70C1-9EEB70876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AFA54B84-6E6B-CD93-B419-141381F724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2863EBED-8578-D4EE-6873-9406483CCC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403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447B8C19-561C-D42C-343D-BA1813693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>
            <a:extLst>
              <a:ext uri="{FF2B5EF4-FFF2-40B4-BE49-F238E27FC236}">
                <a16:creationId xmlns:a16="http://schemas.microsoft.com/office/drawing/2014/main" id="{0BB6380E-BE1E-104E-1409-B8B0623058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p2:notes">
            <a:extLst>
              <a:ext uri="{FF2B5EF4-FFF2-40B4-BE49-F238E27FC236}">
                <a16:creationId xmlns:a16="http://schemas.microsoft.com/office/drawing/2014/main" id="{DAC1A2E8-5E97-F990-2C7D-A9454DFC1B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53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osnetworks.com/resources/blog/industrial-internet-of-things-iiot/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127" t="-22580" r="-862" b="-1967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 rot="-1788554">
            <a:off x="11570044" y="-5693487"/>
            <a:ext cx="3766175" cy="18853023"/>
            <a:chOff x="0" y="-28575"/>
            <a:chExt cx="1174900" cy="5881411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1174900" cy="5852836"/>
            </a:xfrm>
            <a:custGeom>
              <a:avLst/>
              <a:gdLst/>
              <a:ahLst/>
              <a:cxnLst/>
              <a:rect l="l" t="t" r="r" b="b"/>
              <a:pathLst>
                <a:path w="1174900" h="5852836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 rot="-1788554">
            <a:off x="9019757" y="-2028852"/>
            <a:ext cx="970722" cy="5643002"/>
            <a:chOff x="0" y="-28575"/>
            <a:chExt cx="302828" cy="1760398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>
            <a:off x="-55895" y="8524698"/>
            <a:ext cx="7861308" cy="1299819"/>
            <a:chOff x="0" y="-28575"/>
            <a:chExt cx="8368158" cy="1383623"/>
          </a:xfrm>
        </p:grpSpPr>
        <p:sp>
          <p:nvSpPr>
            <p:cNvPr id="92" name="Google Shape;92;p1"/>
            <p:cNvSpPr/>
            <p:nvPr/>
          </p:nvSpPr>
          <p:spPr>
            <a:xfrm>
              <a:off x="0" y="0"/>
              <a:ext cx="8368158" cy="1355048"/>
            </a:xfrm>
            <a:custGeom>
              <a:avLst/>
              <a:gdLst/>
              <a:ahLst/>
              <a:cxnLst/>
              <a:rect l="l" t="t" r="r" b="b"/>
              <a:pathLst>
                <a:path w="8368158" h="1355048" extrusionOk="0">
                  <a:moveTo>
                    <a:pt x="8368158" y="677524"/>
                  </a:moveTo>
                  <a:lnTo>
                    <a:pt x="8164958" y="1355048"/>
                  </a:lnTo>
                  <a:lnTo>
                    <a:pt x="203200" y="1355048"/>
                  </a:lnTo>
                  <a:lnTo>
                    <a:pt x="0" y="677524"/>
                  </a:lnTo>
                  <a:lnTo>
                    <a:pt x="203200" y="0"/>
                  </a:lnTo>
                  <a:lnTo>
                    <a:pt x="8164958" y="0"/>
                  </a:lnTo>
                  <a:lnTo>
                    <a:pt x="8368158" y="677524"/>
                  </a:lnTo>
                  <a:close/>
                </a:path>
              </a:pathLst>
            </a:custGeom>
            <a:gradFill>
              <a:gsLst>
                <a:gs pos="0">
                  <a:srgbClr val="24307F"/>
                </a:gs>
                <a:gs pos="100000">
                  <a:srgbClr val="27AAE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114300" y="-28575"/>
              <a:ext cx="8139559" cy="1383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 rot="1823122">
            <a:off x="16462039" y="2448576"/>
            <a:ext cx="3084545" cy="11431728"/>
            <a:chOff x="0" y="-28575"/>
            <a:chExt cx="962258" cy="3566255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962258" cy="3537680"/>
            </a:xfrm>
            <a:custGeom>
              <a:avLst/>
              <a:gdLst/>
              <a:ahLst/>
              <a:cxnLst/>
              <a:rect l="l" t="t" r="r" b="b"/>
              <a:pathLst>
                <a:path w="962258" h="3537680" extrusionOk="0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"/>
          <p:cNvGrpSpPr/>
          <p:nvPr/>
        </p:nvGrpSpPr>
        <p:grpSpPr>
          <a:xfrm rot="1840381">
            <a:off x="11779343" y="-2845281"/>
            <a:ext cx="4053482" cy="18204053"/>
            <a:chOff x="0" y="-28575"/>
            <a:chExt cx="1264529" cy="5678958"/>
          </a:xfrm>
        </p:grpSpPr>
        <p:sp>
          <p:nvSpPr>
            <p:cNvPr id="98" name="Google Shape;98;p1"/>
            <p:cNvSpPr/>
            <p:nvPr/>
          </p:nvSpPr>
          <p:spPr>
            <a:xfrm>
              <a:off x="0" y="0"/>
              <a:ext cx="1264529" cy="5650383"/>
            </a:xfrm>
            <a:custGeom>
              <a:avLst/>
              <a:gdLst/>
              <a:ahLst/>
              <a:cxnLst/>
              <a:rect l="l" t="t" r="r" b="b"/>
              <a:pathLst>
                <a:path w="1264529" h="5650383" extrusionOk="0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9399D"/>
                </a:gs>
                <a:gs pos="100000">
                  <a:srgbClr val="1A2047"/>
                </a:gs>
              </a:gsLst>
              <a:lin ang="21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"/>
          <p:cNvGrpSpPr/>
          <p:nvPr/>
        </p:nvGrpSpPr>
        <p:grpSpPr>
          <a:xfrm rot="1823122">
            <a:off x="14160899" y="4095452"/>
            <a:ext cx="986875" cy="9881831"/>
            <a:chOff x="0" y="-28575"/>
            <a:chExt cx="307867" cy="3082748"/>
          </a:xfrm>
        </p:grpSpPr>
        <p:sp>
          <p:nvSpPr>
            <p:cNvPr id="101" name="Google Shape;101;p1"/>
            <p:cNvSpPr/>
            <p:nvPr/>
          </p:nvSpPr>
          <p:spPr>
            <a:xfrm>
              <a:off x="0" y="0"/>
              <a:ext cx="307867" cy="3054173"/>
            </a:xfrm>
            <a:custGeom>
              <a:avLst/>
              <a:gdLst/>
              <a:ahLst/>
              <a:cxnLst/>
              <a:rect l="l" t="t" r="r" b="b"/>
              <a:pathLst>
                <a:path w="307867" h="3054173" extrusionOk="0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>
              <a:gsLst>
                <a:gs pos="0">
                  <a:srgbClr val="27AAE1">
                    <a:alpha val="0"/>
                  </a:srgbClr>
                </a:gs>
                <a:gs pos="100000">
                  <a:srgbClr val="269E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9144000" y="8383873"/>
            <a:ext cx="1297331" cy="1206113"/>
            <a:chOff x="0" y="-57150"/>
            <a:chExt cx="812800" cy="755650"/>
          </a:xfrm>
        </p:grpSpPr>
        <p:sp>
          <p:nvSpPr>
            <p:cNvPr id="104" name="Google Shape;104;p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"/>
          <p:cNvGrpSpPr/>
          <p:nvPr/>
        </p:nvGrpSpPr>
        <p:grpSpPr>
          <a:xfrm>
            <a:off x="16931389" y="1356223"/>
            <a:ext cx="911369" cy="847289"/>
            <a:chOff x="0" y="-57150"/>
            <a:chExt cx="812800" cy="755650"/>
          </a:xfrm>
        </p:grpSpPr>
        <p:sp>
          <p:nvSpPr>
            <p:cNvPr id="107" name="Google Shape;107;p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9" name="Google Shape;109;p1"/>
          <p:cNvCxnSpPr/>
          <p:nvPr/>
        </p:nvCxnSpPr>
        <p:spPr>
          <a:xfrm rot="10800000">
            <a:off x="0" y="8203948"/>
            <a:ext cx="8787885" cy="0"/>
          </a:xfrm>
          <a:prstGeom prst="straightConnector1">
            <a:avLst/>
          </a:prstGeom>
          <a:noFill/>
          <a:ln w="57150" cap="flat" cmpd="sng">
            <a:solidFill>
              <a:srgbClr val="24307F"/>
            </a:solidFill>
            <a:prstDash val="solid"/>
            <a:round/>
            <a:headEnd type="oval" w="lg" len="lg"/>
            <a:tailEnd type="none" w="sm" len="sm"/>
          </a:ln>
        </p:spPr>
      </p:cxnSp>
      <p:grpSp>
        <p:nvGrpSpPr>
          <p:cNvPr id="110" name="Google Shape;110;p1"/>
          <p:cNvGrpSpPr/>
          <p:nvPr/>
        </p:nvGrpSpPr>
        <p:grpSpPr>
          <a:xfrm>
            <a:off x="-324674" y="-339737"/>
            <a:ext cx="18943852" cy="1426666"/>
            <a:chOff x="0" y="-57150"/>
            <a:chExt cx="4989327" cy="375748"/>
          </a:xfrm>
        </p:grpSpPr>
        <p:sp>
          <p:nvSpPr>
            <p:cNvPr id="111" name="Google Shape;111;p1"/>
            <p:cNvSpPr/>
            <p:nvPr/>
          </p:nvSpPr>
          <p:spPr>
            <a:xfrm>
              <a:off x="0" y="0"/>
              <a:ext cx="4989327" cy="318598"/>
            </a:xfrm>
            <a:custGeom>
              <a:avLst/>
              <a:gdLst/>
              <a:ahLst/>
              <a:cxnLst/>
              <a:rect l="l" t="t" r="r" b="b"/>
              <a:pathLst>
                <a:path w="4989327" h="318598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"/>
          <p:cNvSpPr/>
          <p:nvPr/>
        </p:nvSpPr>
        <p:spPr>
          <a:xfrm>
            <a:off x="124273" y="86957"/>
            <a:ext cx="4192885" cy="908772"/>
          </a:xfrm>
          <a:custGeom>
            <a:avLst/>
            <a:gdLst/>
            <a:ahLst/>
            <a:cxnLst/>
            <a:rect l="l" t="t" r="r" b="b"/>
            <a:pathLst>
              <a:path w="4192885" h="908772" extrusionOk="0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6354916" y="177585"/>
            <a:ext cx="1808769" cy="765616"/>
          </a:xfrm>
          <a:custGeom>
            <a:avLst/>
            <a:gdLst/>
            <a:ahLst/>
            <a:cxnLst/>
            <a:rect l="l" t="t" r="r" b="b"/>
            <a:pathLst>
              <a:path w="1808769" h="765616" extrusionOk="0">
                <a:moveTo>
                  <a:pt x="0" y="0"/>
                </a:moveTo>
                <a:lnTo>
                  <a:pt x="1808768" y="0"/>
                </a:lnTo>
                <a:lnTo>
                  <a:pt x="1808768" y="765616"/>
                </a:lnTo>
                <a:lnTo>
                  <a:pt x="0" y="7656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435096" y="8573336"/>
            <a:ext cx="6149988" cy="192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3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Nouansisavad</a:t>
            </a:r>
            <a:r>
              <a:rPr lang="en-US" sz="2973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SOMBOUNSACK</a:t>
            </a:r>
            <a:endParaRPr dirty="0"/>
          </a:p>
          <a:p>
            <a:pPr marL="0" marR="0" lvl="0" indent="0" algn="l" rtl="0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3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Savannakhet University  Kralove</a:t>
            </a:r>
            <a:endParaRPr dirty="0"/>
          </a:p>
        </p:txBody>
      </p:sp>
      <p:sp>
        <p:nvSpPr>
          <p:cNvPr id="116" name="Google Shape;116;p1"/>
          <p:cNvSpPr txBox="1"/>
          <p:nvPr/>
        </p:nvSpPr>
        <p:spPr>
          <a:xfrm>
            <a:off x="355859" y="1553495"/>
            <a:ext cx="11093074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6600" b="0" i="0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Poppins"/>
                <a:ea typeface="Poppins"/>
                <a:cs typeface="Poppins"/>
                <a:sym typeface="Poppins"/>
              </a:rPr>
              <a:t>Seminar</a:t>
            </a:r>
            <a:r>
              <a:rPr lang="en-US" sz="6600" b="0" i="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br>
              <a:rPr lang="en-US" sz="6600" b="0" i="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6000" b="0" i="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 infrastructure and future trends for digital infrastructure and LMS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D8900D7A-96C5-3121-AEAD-2B8AA4F16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1584EDC1-A9E4-07A2-7911-641092D2A7B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4B3312CB-5A9E-2EE1-9DDF-C823312F8EAA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35260F05-3D4C-6C42-28AC-6E4AADE8131C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BA002675-EA10-1137-8EF8-B49E57E0585B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813C8456-E7B4-0482-CEE8-348AA720B92E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3A235B1E-64AF-F311-A6DF-8AD2DC0C240B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FFE89E67-F9F4-CFEC-DB85-4A7200AC3E0F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0D01AE14-18D8-0C10-4950-252E238846EA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9F3D5A85-71EB-8D4E-5F9F-213BC535CEBD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E2898E6D-E802-A9B5-82DE-1F3BCAA5DC79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5E307CFA-17DA-4E09-A903-D9E92B55B42B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0EF47F57-32F7-372E-B879-8B90F1C97C5E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36AF463B-C234-22E1-DF35-2B8D43E12241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C4E072BA-1429-C07A-BE3F-C2E9983178A2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8391B29F-E714-9CCB-CA47-8FBD5819B641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EF294CF2-4D2F-9447-807A-78AD9B67C757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5DF3752C-E7FA-20D6-4CC0-F846931BCF90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85B4CB62-FBFF-A9EE-775E-DEAA43A38613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>
            <a:extLst>
              <a:ext uri="{FF2B5EF4-FFF2-40B4-BE49-F238E27FC236}">
                <a16:creationId xmlns:a16="http://schemas.microsoft.com/office/drawing/2014/main" id="{A5644300-3EF0-2755-68BA-4C05A1763059}"/>
              </a:ext>
            </a:extLst>
          </p:cNvPr>
          <p:cNvSpPr txBox="1"/>
          <p:nvPr/>
        </p:nvSpPr>
        <p:spPr>
          <a:xfrm>
            <a:off x="6650716" y="978954"/>
            <a:ext cx="11488056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6000" dirty="0">
                <a:latin typeface="Phetsarath OT" panose="02000500000000020004" pitchFamily="2" charset="0"/>
                <a:cs typeface="Phetsarath OT" panose="02000500000000020004" pitchFamily="2" charset="0"/>
              </a:rPr>
              <a:t>ຜົນປະໂຫຍດຂອງໂຄງສ້າງພື້ນຖານດິຈິຕອລ</a:t>
            </a:r>
            <a:endParaRPr lang="en-US" sz="6000" b="0" i="0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Poppins"/>
                <a:ea typeface="Poppins"/>
                <a:cs typeface="Poppins"/>
                <a:sym typeface="Poppins"/>
              </a:rPr>
              <a:t>(benefits of </a:t>
            </a:r>
            <a:r>
              <a:rPr lang="en-US" sz="4000" b="0" i="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 infrastructure)</a:t>
            </a:r>
            <a:endParaRPr sz="1600" dirty="0">
              <a:solidFill>
                <a:srgbClr val="27359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1F82B-A14B-2910-3275-C0BF8D7F86A9}"/>
              </a:ext>
            </a:extLst>
          </p:cNvPr>
          <p:cNvSpPr txBox="1"/>
          <p:nvPr/>
        </p:nvSpPr>
        <p:spPr>
          <a:xfrm>
            <a:off x="5765611" y="3552699"/>
            <a:ext cx="11852910" cy="5086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o-LA" sz="44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ຄວາມໄວ (</a:t>
            </a:r>
            <a:r>
              <a:rPr lang="en-US" sz="44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Speed</a:t>
            </a:r>
            <a:r>
              <a:rPr lang="en-US" sz="4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r>
              <a:rPr lang="en-US" sz="44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 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o-LA" sz="44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ປະສິດທິພາບ (</a:t>
            </a:r>
            <a:r>
              <a:rPr lang="en-US" sz="44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Efficiency</a:t>
            </a:r>
            <a:r>
              <a:rPr lang="en-US" sz="4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r>
              <a:rPr lang="en-US" sz="44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 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o-LA" sz="44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ນະວັດຕະກໍາ (</a:t>
            </a:r>
            <a:r>
              <a:rPr lang="en-US" sz="44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Innovation </a:t>
            </a:r>
            <a:r>
              <a:rPr lang="en-US" sz="4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endParaRPr lang="en-US" sz="4400" i="0" dirty="0">
              <a:solidFill>
                <a:schemeClr val="tx1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o-LA" sz="44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ຄວາມຢືດຢຸ່ນ (</a:t>
            </a:r>
            <a:r>
              <a:rPr lang="en-US" sz="44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Flexibility</a:t>
            </a:r>
            <a:r>
              <a:rPr lang="en-US" sz="4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endParaRPr lang="en-US" sz="4400" i="0" dirty="0">
              <a:solidFill>
                <a:schemeClr val="tx1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o-LA" sz="44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ຄວາມສາມາດໃນການຂະຫຍາຍ (</a:t>
            </a:r>
            <a:r>
              <a:rPr lang="en-US" sz="44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Scalability</a:t>
            </a:r>
            <a:r>
              <a:rPr lang="en-US" sz="4400" dirty="0">
                <a:solidFill>
                  <a:schemeClr val="tx1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r>
              <a:rPr lang="en-US" sz="44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3929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1AF9ACF1-035A-A069-CA4F-9D81C9F77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A6109A7A-199A-300C-5B0D-9C68D006496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4A7F2BB9-1963-239E-C8F4-C1D08DAC66CB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0CD49527-675C-38F1-4832-0AB82FED1A42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592172BB-027F-FB43-9A4C-B426736BF7AC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928352FD-5BD3-7AD8-0BA9-D8780641EBBD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FBFCEDD5-118D-5B61-7D5A-9B4487D580F5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A57DBAD4-25B6-08C3-4E3D-FA484E8B5437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73C8B0ED-C495-CCE7-9178-9615847CFEBC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47A42ED5-57F4-FE46-3944-1FF6D51D028C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CC00DA4F-F084-1D56-5B06-DB1AB1087AF2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947A0C7D-C83E-6475-CE73-5F60E64584CA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0CA265BD-06FB-9B13-2136-538D653D9C6C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E0E5A600-4F83-73DC-24DD-8CFD99D1B948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66169243-E628-1D73-E60B-B2D8BB0727CC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38DBD8C3-4588-D28A-AC0D-9590F795FE3D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C31244AC-43BC-5A88-8B04-98AA361FDD7B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026DD4D0-4619-3F27-C66D-643BEDAB954A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FB27303D-4224-7925-76D7-65BC5AE81A40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2EEF4-42AC-8083-776A-A9B4C8961DDD}"/>
              </a:ext>
            </a:extLst>
          </p:cNvPr>
          <p:cNvSpPr txBox="1"/>
          <p:nvPr/>
        </p:nvSpPr>
        <p:spPr>
          <a:xfrm>
            <a:off x="5138855" y="4512581"/>
            <a:ext cx="118529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FUTURE TRENDS FOR DIGITAL INFRASTRUCTURE AND LMS</a:t>
            </a:r>
            <a:endParaRPr lang="th-TH" sz="6000" b="1" dirty="0"/>
          </a:p>
        </p:txBody>
      </p:sp>
    </p:spTree>
    <p:extLst>
      <p:ext uri="{BB962C8B-B14F-4D97-AF65-F5344CB8AC3E}">
        <p14:creationId xmlns:p14="http://schemas.microsoft.com/office/powerpoint/2010/main" val="308074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DD28A20F-CD92-9DDF-D08E-165E831B8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78962C02-3617-D857-74CF-C77180931C9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Future Landscape</a:t>
            </a: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CC624A56-7DD1-979D-C850-89C2FFA1DDEC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C734E3BB-E753-B28D-9E27-7CA0C162301F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A2FFCC04-AC52-A1D0-4ED5-BBA6FE0EA781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49F4678D-9637-D12E-8D67-C21AF86B6230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B20C599C-AD90-0CE2-CE93-1BB127CA349B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FB2F428A-8C37-BEDB-8146-CF42D5FEC12C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DDCFAAF0-4BCB-AFA8-404E-3341901DB1C2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FA7B475A-DBE0-B375-D32A-44BFE9040F70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9167A962-064D-83CB-9D8F-19DA20E6A4CB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5E737DE5-01CC-B9C8-1808-881ED9C9FA3F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98F0475C-378E-48FC-63B8-D91B816B7DD1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667E1122-9556-0FDB-4010-CAD7193E31AE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C4C343A6-66F1-2D8D-783D-709A9C9E63DE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47AE50B1-917A-E09D-F2A1-80AC11A34A23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12721D60-DCA0-87CE-D046-425DED1CE7FB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CB034287-D134-19E8-A9A9-212E78758430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642CCBE1-CC2A-542B-8A4A-822B64ED171B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7DD7B-B5C2-9E56-CE0E-FAEF942E1D40}"/>
              </a:ext>
            </a:extLst>
          </p:cNvPr>
          <p:cNvSpPr txBox="1"/>
          <p:nvPr/>
        </p:nvSpPr>
        <p:spPr>
          <a:xfrm>
            <a:off x="6587689" y="617235"/>
            <a:ext cx="111745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5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5400" dirty="0">
                <a:latin typeface="Phetsarath OT" panose="02000500000000020004" pitchFamily="2" charset="0"/>
                <a:cs typeface="Phetsarath OT" panose="02000500000000020004" pitchFamily="2" charset="0"/>
              </a:rPr>
              <a:t>ອະນາຄົດຂອງໂຄງສ້າງພື້ນຖານດິຈິຕອລ </a:t>
            </a:r>
          </a:p>
          <a:p>
            <a:r>
              <a:rPr lang="en-US" sz="5400" dirty="0">
                <a:latin typeface="Phetsarath OT" panose="02000500000000020004" pitchFamily="2" charset="0"/>
                <a:cs typeface="Phetsarath OT" panose="02000500000000020004" pitchFamily="2" charset="0"/>
              </a:rPr>
              <a:t>The Future of Digital Infrastructure</a:t>
            </a:r>
            <a:endParaRPr lang="th-TH" sz="4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4B45D-28ED-8F3F-7890-1C123D12A982}"/>
              </a:ext>
            </a:extLst>
          </p:cNvPr>
          <p:cNvSpPr txBox="1"/>
          <p:nvPr/>
        </p:nvSpPr>
        <p:spPr>
          <a:xfrm>
            <a:off x="5640396" y="3953693"/>
            <a:ext cx="11852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1) </a:t>
            </a:r>
            <a:r>
              <a:rPr lang="lo-LA" sz="4400" dirty="0">
                <a:latin typeface="Phetsarath OT" panose="02000500000000020004" pitchFamily="2" charset="0"/>
                <a:cs typeface="Phetsarath OT" panose="02000500000000020004" pitchFamily="2" charset="0"/>
              </a:rPr>
              <a:t>ທິວທັດໃນອະນາຄົດ </a:t>
            </a:r>
            <a:r>
              <a:rPr lang="en-US" sz="44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en-US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The Future Landscape)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217A9-ECD9-ED95-E7A1-7987B60F8E0D}"/>
              </a:ext>
            </a:extLst>
          </p:cNvPr>
          <p:cNvSpPr txBox="1"/>
          <p:nvPr/>
        </p:nvSpPr>
        <p:spPr>
          <a:xfrm>
            <a:off x="5909310" y="5336456"/>
            <a:ext cx="118529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+ ການເຊື່ອມຕໍ່ແບບທົ່ວເຖິງ: ການເຂົ້າເຖິງອິນເຕີເນັດທີ່ສະດວກ ແລະ ກວ້າງຂວາງ</a:t>
            </a:r>
            <a:endParaRPr lang="th-TH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8194" name="Picture 2" descr="Ubiquitous Connectivity: A Vision for Seamless Digital Experiences">
            <a:extLst>
              <a:ext uri="{FF2B5EF4-FFF2-40B4-BE49-F238E27FC236}">
                <a16:creationId xmlns:a16="http://schemas.microsoft.com/office/drawing/2014/main" id="{B74FB9B8-23E6-22D2-E83B-A94C2DF37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95" y="7001233"/>
            <a:ext cx="4956891" cy="27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he Future of Seamless Connectivity: Unlocking Sustainable Communications">
            <a:extLst>
              <a:ext uri="{FF2B5EF4-FFF2-40B4-BE49-F238E27FC236}">
                <a16:creationId xmlns:a16="http://schemas.microsoft.com/office/drawing/2014/main" id="{D48E4B4C-416A-3E6E-E53B-9B5CBB33B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389" y="6893907"/>
            <a:ext cx="4956889" cy="27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FE7243A8-509E-6DA1-9554-214F24102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6D37CE8D-2A4E-1881-7862-A1C36BA9D6D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Future Landscape</a:t>
            </a: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2BABCE9D-2EB7-1600-5987-5F5A2DA53366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BCEB5572-46B9-5B26-0D08-0120C3EBB7C0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C640C488-428A-8EC8-6DB6-105414672863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FEED70FB-3505-FD2D-97EE-70AB3BCDDAF9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39CA25F7-A4E6-4550-308E-368FE974668F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DF506D49-9029-345B-8B4D-F7A54954407C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36D6EEC7-1013-B254-FA21-BFB263A77866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E0666736-9022-4CE0-488F-CB1D038B1C85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6C5F83BF-F993-1F5B-675F-DCE8475FC48D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AE55BF7C-5BDC-C15F-11B3-7E57ACD6D8AD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509EEF99-201B-350E-5C19-E1B9DFF965F2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FC62504B-5171-4B70-F2A6-B9CA20687B32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F26DA584-73BC-8C9C-D64A-F2D00697D9B7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FA7CFCDC-178D-EB83-9D90-7C42CDEE6546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6C93E94C-2F89-7DBF-03C8-46D2DA983379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7469B19B-386A-110D-2D07-580F7718622F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AA017A7F-FCEB-9493-FABF-A03EDC7322BC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042CC8-A423-C30F-370B-3530660F6EEA}"/>
              </a:ext>
            </a:extLst>
          </p:cNvPr>
          <p:cNvSpPr txBox="1"/>
          <p:nvPr/>
        </p:nvSpPr>
        <p:spPr>
          <a:xfrm>
            <a:off x="6587689" y="617235"/>
            <a:ext cx="111745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5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5400" dirty="0">
                <a:latin typeface="Phetsarath OT" panose="02000500000000020004" pitchFamily="2" charset="0"/>
                <a:cs typeface="Phetsarath OT" panose="02000500000000020004" pitchFamily="2" charset="0"/>
              </a:rPr>
              <a:t>ອະນາຄົດຂອງໂຄງສ້າງພື້ນຖານດິຈິຕອລ </a:t>
            </a:r>
          </a:p>
          <a:p>
            <a:r>
              <a:rPr lang="en-US" sz="5400" dirty="0">
                <a:latin typeface="Phetsarath OT" panose="02000500000000020004" pitchFamily="2" charset="0"/>
                <a:cs typeface="Phetsarath OT" panose="02000500000000020004" pitchFamily="2" charset="0"/>
              </a:rPr>
              <a:t>The Future of Digital Infrastructure</a:t>
            </a:r>
            <a:endParaRPr lang="th-TH" sz="4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45A6F-6D5E-8941-2414-9FB5296A4E08}"/>
              </a:ext>
            </a:extLst>
          </p:cNvPr>
          <p:cNvSpPr txBox="1"/>
          <p:nvPr/>
        </p:nvSpPr>
        <p:spPr>
          <a:xfrm>
            <a:off x="5640396" y="3953693"/>
            <a:ext cx="11852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1) </a:t>
            </a:r>
            <a:r>
              <a:rPr lang="lo-LA" sz="4400" dirty="0">
                <a:latin typeface="Phetsarath OT" panose="02000500000000020004" pitchFamily="2" charset="0"/>
                <a:cs typeface="Phetsarath OT" panose="02000500000000020004" pitchFamily="2" charset="0"/>
              </a:rPr>
              <a:t>ທິວທັດໃນອະນາຄົດ </a:t>
            </a:r>
            <a:r>
              <a:rPr lang="en-US" sz="44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en-US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The Future Landscape)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D31AF-9240-618A-934D-DC90E8E2E67B}"/>
              </a:ext>
            </a:extLst>
          </p:cNvPr>
          <p:cNvSpPr txBox="1"/>
          <p:nvPr/>
        </p:nvSpPr>
        <p:spPr>
          <a:xfrm>
            <a:off x="5909310" y="5336456"/>
            <a:ext cx="118529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+ໂຄງສ້າງພື້ນຖານທີ່ຂັບເຄື່ອນດ້ວຍ </a:t>
            </a:r>
            <a:r>
              <a:rPr lang="en-US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AI: </a:t>
            </a: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ການນໍາໃຊ້ </a:t>
            </a:r>
            <a:r>
              <a:rPr lang="en-US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AI </a:t>
            </a: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ເພື່ອເພີ່ມປະສິດທິພາບ ແລະ ການຈັດການ</a:t>
            </a:r>
            <a:endParaRPr lang="th-TH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11266" name="Picture 2" descr="AI for Renewable Energy: Optimizing Resource Management and Grid Efficiency  | by Pratik K Rupareliya | Artificial Intelligence in Plain English">
            <a:extLst>
              <a:ext uri="{FF2B5EF4-FFF2-40B4-BE49-F238E27FC236}">
                <a16:creationId xmlns:a16="http://schemas.microsoft.com/office/drawing/2014/main" id="{CB3C0196-9529-3DFE-2F33-37F95179F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776" y="6413674"/>
            <a:ext cx="5604334" cy="303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I-Powered Energy Efficiency and Smart Grids: The Future of Urban Energy  Management">
            <a:extLst>
              <a:ext uri="{FF2B5EF4-FFF2-40B4-BE49-F238E27FC236}">
                <a16:creationId xmlns:a16="http://schemas.microsoft.com/office/drawing/2014/main" id="{23242AEA-BA28-F3F1-DE26-BF3F68D5B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23" y="6794396"/>
            <a:ext cx="5604334" cy="313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34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CF551198-A1AF-C5DD-1F0F-DE9177D79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A765B337-2E08-1CCF-B7B8-15F7D751CAC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Future Landscape</a:t>
            </a: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CF709C9C-63C6-71BA-337E-43CD271E4F1C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9D361CC1-E636-CAEB-3072-F49CEF53E23B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383CD3A1-106E-9656-9DCE-7DBD6384E0D9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B46C6AB2-F861-50C6-E333-443D8B55BA1F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FA377AEC-E0B6-B0DB-5A73-E98756BAACFA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11FBD6B3-627F-C758-E1CE-D64DE8F394F5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FD213CBB-E2C0-7CC6-6DCE-D4692F058BA0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8D8BDBDA-47A1-EDB9-3931-44D20C5F9D52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0F673ED9-68D5-0FC6-90FF-C7AD2B3FAABB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F6935DED-B5B3-B86F-31B0-328B45CD7C51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509EA8CB-F40A-1A09-07C5-4DC996C8C652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2CF1347F-7C92-DCBF-2C3C-2475C51B1783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8D317619-8C83-1CC9-747C-4E11B5D0AE33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6BDD89C6-A3C9-72E8-0076-332D7F891AB1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8C6A14C6-7432-2E3A-6DB5-A23F4AF25D34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88A95396-EDA5-5664-9E3A-80952572020B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50445AF9-59E6-4F75-EAB2-3885DD88D979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B049C1-0419-DF99-160A-DADE0629E6F2}"/>
              </a:ext>
            </a:extLst>
          </p:cNvPr>
          <p:cNvSpPr txBox="1"/>
          <p:nvPr/>
        </p:nvSpPr>
        <p:spPr>
          <a:xfrm>
            <a:off x="6587689" y="617235"/>
            <a:ext cx="111745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5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5400" dirty="0">
                <a:latin typeface="Phetsarath OT" panose="02000500000000020004" pitchFamily="2" charset="0"/>
                <a:cs typeface="Phetsarath OT" panose="02000500000000020004" pitchFamily="2" charset="0"/>
              </a:rPr>
              <a:t>ອະນາຄົດຂອງໂຄງສ້າງພື້ນຖານດິຈິຕອລ </a:t>
            </a:r>
          </a:p>
          <a:p>
            <a:r>
              <a:rPr lang="en-US" sz="5400" dirty="0">
                <a:latin typeface="Phetsarath OT" panose="02000500000000020004" pitchFamily="2" charset="0"/>
                <a:cs typeface="Phetsarath OT" panose="02000500000000020004" pitchFamily="2" charset="0"/>
              </a:rPr>
              <a:t>The Future of Digital Infrastructure</a:t>
            </a:r>
            <a:endParaRPr lang="th-TH" sz="4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8F2CC3-2E83-AD1D-777F-C20017916E60}"/>
              </a:ext>
            </a:extLst>
          </p:cNvPr>
          <p:cNvSpPr txBox="1"/>
          <p:nvPr/>
        </p:nvSpPr>
        <p:spPr>
          <a:xfrm>
            <a:off x="5640396" y="3953693"/>
            <a:ext cx="11852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1) </a:t>
            </a:r>
            <a:r>
              <a:rPr lang="lo-LA" sz="4400" dirty="0">
                <a:latin typeface="Phetsarath OT" panose="02000500000000020004" pitchFamily="2" charset="0"/>
                <a:cs typeface="Phetsarath OT" panose="02000500000000020004" pitchFamily="2" charset="0"/>
              </a:rPr>
              <a:t>ທິວທັດໃນອະນາຄົດ </a:t>
            </a:r>
            <a:r>
              <a:rPr lang="en-US" sz="44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en-US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The Future Landscape)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B32B8-9C4D-7105-747A-00B54193CCCA}"/>
              </a:ext>
            </a:extLst>
          </p:cNvPr>
          <p:cNvSpPr txBox="1"/>
          <p:nvPr/>
        </p:nvSpPr>
        <p:spPr>
          <a:xfrm>
            <a:off x="5909310" y="5136660"/>
            <a:ext cx="11852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+ ຄອມພິວເຕີຄວອນຕໍາ: ທ່າແຮງໃນການປະຕິວັດພະລັງງານການປະມວນຜົນ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12290" name="Picture 2" descr="Quantum Computing and Its Potential Impact">
            <a:extLst>
              <a:ext uri="{FF2B5EF4-FFF2-40B4-BE49-F238E27FC236}">
                <a16:creationId xmlns:a16="http://schemas.microsoft.com/office/drawing/2014/main" id="{51C1CF93-EE33-5667-8A31-3E832C0D4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039" y="6067929"/>
            <a:ext cx="6996981" cy="391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Quantum Computing: A Leap into New Realms of Processing Power - Blog -  Silicon Valley Innovation Center">
            <a:extLst>
              <a:ext uri="{FF2B5EF4-FFF2-40B4-BE49-F238E27FC236}">
                <a16:creationId xmlns:a16="http://schemas.microsoft.com/office/drawing/2014/main" id="{E6492452-B81A-4C1E-CF79-59CBFD403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67" y="6671293"/>
            <a:ext cx="5546071" cy="31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68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7216A34B-7B4F-8598-C952-B9A79672C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3F96FE65-BA6C-E43F-2DDE-528D2B0F8CA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Future Landscape</a:t>
            </a: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11934CC5-9B67-1A44-C65B-A6BA23CF8275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399D3D2D-DDA8-896C-D97A-D3ABC2555B91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01792C0B-B932-7268-E1A5-55DC0FEF33F8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F1B8B468-78F3-16C3-F836-1D5AE395FFEF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3F64BB6C-65D5-8642-BB0F-FE8B913D312D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A32CDF1A-D856-6184-9984-A96550816D25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BA82B3EE-9CA4-4B96-224D-AE7E9AEC5513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F0F2952C-BC70-4FC6-BF3C-8963472F679E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7C0DF816-CFF5-7542-903E-FB9855029C55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A28A4159-214B-3C24-ED37-5013026492D5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E1C903DE-B2D0-229B-8022-98DEA9089607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1A499352-6CBD-C3AB-12EF-AF88191055AE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952D32D5-C935-7048-DACD-7EE733A1EFE4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0E891A09-435A-F5D3-F0BE-75EDC374B784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F4FEECD1-A1E6-82E3-566F-9CE7B81EDE95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8B938E86-5B7E-BDC4-FB17-86859F864115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0CEF6587-3008-FA05-650B-E5EA76FC75ED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D8B7C-0AF2-7B0C-5506-0C72D03ED381}"/>
              </a:ext>
            </a:extLst>
          </p:cNvPr>
          <p:cNvSpPr txBox="1"/>
          <p:nvPr/>
        </p:nvSpPr>
        <p:spPr>
          <a:xfrm>
            <a:off x="6587689" y="617235"/>
            <a:ext cx="111745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5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5400" dirty="0">
                <a:latin typeface="Phetsarath OT" panose="02000500000000020004" pitchFamily="2" charset="0"/>
                <a:cs typeface="Phetsarath OT" panose="02000500000000020004" pitchFamily="2" charset="0"/>
              </a:rPr>
              <a:t>ອະນາຄົດຂອງໂຄງສ້າງພື້ນຖານດິຈິຕອລ </a:t>
            </a:r>
          </a:p>
          <a:p>
            <a:r>
              <a:rPr lang="en-US" sz="5400" dirty="0">
                <a:latin typeface="Phetsarath OT" panose="02000500000000020004" pitchFamily="2" charset="0"/>
                <a:cs typeface="Phetsarath OT" panose="02000500000000020004" pitchFamily="2" charset="0"/>
              </a:rPr>
              <a:t>The Future of Digital Infrastructure</a:t>
            </a:r>
            <a:endParaRPr lang="th-TH" sz="4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7D905-B1F4-7124-BDCF-1B7D4B060C0B}"/>
              </a:ext>
            </a:extLst>
          </p:cNvPr>
          <p:cNvSpPr txBox="1"/>
          <p:nvPr/>
        </p:nvSpPr>
        <p:spPr>
          <a:xfrm>
            <a:off x="5640396" y="3953693"/>
            <a:ext cx="11852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1) </a:t>
            </a:r>
            <a:r>
              <a:rPr lang="lo-LA" sz="4400" dirty="0">
                <a:latin typeface="Phetsarath OT" panose="02000500000000020004" pitchFamily="2" charset="0"/>
                <a:cs typeface="Phetsarath OT" panose="02000500000000020004" pitchFamily="2" charset="0"/>
              </a:rPr>
              <a:t>ທິວທັດໃນອະນາຄົດ </a:t>
            </a:r>
            <a:r>
              <a:rPr lang="en-US" sz="4400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en-US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The Future Landscape)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01E45-58CD-BA1F-65E1-04C57AA9CDD9}"/>
              </a:ext>
            </a:extLst>
          </p:cNvPr>
          <p:cNvSpPr txBox="1"/>
          <p:nvPr/>
        </p:nvSpPr>
        <p:spPr>
          <a:xfrm>
            <a:off x="5214584" y="4891600"/>
            <a:ext cx="12905360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+ໂຄງສ້າງພື້ນຖານແບບຍືນຍົງ: ສຸມໃສ່ປະສິດທິພາບດ້ານພະລັງງານ ແລະ ຜົນກະທົບຕໍ່ສິ່ງແວດລ້ອມ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13314" name="Picture 2" descr="The Role of Green Construction in achieving UN's Sustainable Development  Goals - SoftTech">
            <a:extLst>
              <a:ext uri="{FF2B5EF4-FFF2-40B4-BE49-F238E27FC236}">
                <a16:creationId xmlns:a16="http://schemas.microsoft.com/office/drawing/2014/main" id="{185FCDDB-48EA-B545-F178-1DFA51654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497" y="5828817"/>
            <a:ext cx="5526695" cy="408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The Power of Sustainable Structural Design for Infrastructure Projects">
            <a:extLst>
              <a:ext uri="{FF2B5EF4-FFF2-40B4-BE49-F238E27FC236}">
                <a16:creationId xmlns:a16="http://schemas.microsoft.com/office/drawing/2014/main" id="{6FDE38A4-727C-C1EB-DCCA-FFF5AC13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89" y="6842786"/>
            <a:ext cx="6227241" cy="34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5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343B8A5A-AA15-976A-909A-C5B7084C3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FA1345C2-982A-AA22-C844-545973BCBAB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3200"/>
              <a:t>ຕົ້ນທຶນການລົງທຶນເບື້ອງຕົ້ນສູງ.</a:t>
            </a: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E4577324-6CEC-4E9B-3AF6-B9DC7FD61A92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786B034D-99F9-8B51-5F14-45527DD5BFB0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FF38C7E3-15F6-8BEB-29CC-39149BF3C387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627D5065-35FE-61CD-977B-24966EDE27B8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DC57DFDF-8A28-C68D-5086-72DDBF47F03E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8D26271C-E802-F87D-E2B2-DFF1B313C59D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77A0B3FF-DAA0-3F14-C898-24AD6AED981A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B7DC5AF9-2637-D054-116D-67EB331A7BB5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EFD146D1-8326-F85D-13C2-8805F7AF44D4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B0E5627F-3BD9-2B05-59F1-938324E1553C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C78753AA-DA60-E248-4FD5-544BF7C4F104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A8EEFB19-EED6-7C79-1D7A-52C65C1D2401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814B3E3D-C72F-9F36-72AF-282994CBB4EA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D8F20619-2088-3A07-68E2-2551C6C82FC2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553C17DB-EB72-71C9-9387-7C9E57EF8CC8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38626829-C2EB-C6F3-58E4-CD2FFDC0CA52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042CD3D6-0F31-D984-72B5-61DDF6575AB5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A4481-256C-8AA4-D4B1-67D5066C01F3}"/>
              </a:ext>
            </a:extLst>
          </p:cNvPr>
          <p:cNvSpPr txBox="1"/>
          <p:nvPr/>
        </p:nvSpPr>
        <p:spPr>
          <a:xfrm>
            <a:off x="6587689" y="617235"/>
            <a:ext cx="111745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5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5400" dirty="0">
                <a:latin typeface="Phetsarath OT" panose="02000500000000020004" pitchFamily="2" charset="0"/>
                <a:cs typeface="Phetsarath OT" panose="02000500000000020004" pitchFamily="2" charset="0"/>
              </a:rPr>
              <a:t>ອະນາຄົດຂອງໂຄງສ້າງພື້ນຖານດິຈິຕອລ </a:t>
            </a:r>
          </a:p>
          <a:p>
            <a:r>
              <a:rPr lang="en-US" sz="5400" dirty="0">
                <a:latin typeface="Phetsarath OT" panose="02000500000000020004" pitchFamily="2" charset="0"/>
                <a:cs typeface="Phetsarath OT" panose="02000500000000020004" pitchFamily="2" charset="0"/>
              </a:rPr>
              <a:t>The Future of Digital Infrastructure</a:t>
            </a:r>
            <a:endParaRPr lang="th-TH" sz="4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CCA75-9C24-16BB-2243-5A5ED3F68DF8}"/>
              </a:ext>
            </a:extLst>
          </p:cNvPr>
          <p:cNvSpPr txBox="1"/>
          <p:nvPr/>
        </p:nvSpPr>
        <p:spPr>
          <a:xfrm>
            <a:off x="5343808" y="3568514"/>
            <a:ext cx="130859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highlight>
                  <a:srgbClr val="FFFF00"/>
                </a:highlight>
                <a:latin typeface="Phetsarath OT" panose="02000500000000020004" pitchFamily="2" charset="0"/>
                <a:cs typeface="Phetsarath OT" panose="02000500000000020004" pitchFamily="2" charset="0"/>
              </a:rPr>
              <a:t>2) </a:t>
            </a:r>
            <a:r>
              <a:rPr lang="lo-LA" sz="3600" b="1" dirty="0">
                <a:highlight>
                  <a:srgbClr val="FFFF00"/>
                </a:highlight>
                <a:latin typeface="Phetsarath OT" panose="02000500000000020004" pitchFamily="2" charset="0"/>
                <a:cs typeface="Phetsarath OT" panose="02000500000000020004" pitchFamily="2" charset="0"/>
              </a:rPr>
              <a:t>ສິ່ງທ້າທາຍໃນການສ້າງ ແລະ ບໍາລຸງຮັກສາໂຄງສ້າງພື້ນຖານດິຈິຕອລ</a:t>
            </a:r>
            <a:endParaRPr lang="th-TH" sz="3600" b="1" dirty="0">
              <a:highlight>
                <a:srgbClr val="FFFF00"/>
              </a:highlight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19B96-8116-ED70-C93A-8792FC3E22FD}"/>
              </a:ext>
            </a:extLst>
          </p:cNvPr>
          <p:cNvSpPr txBox="1"/>
          <p:nvPr/>
        </p:nvSpPr>
        <p:spPr>
          <a:xfrm>
            <a:off x="5640396" y="4920958"/>
            <a:ext cx="1185291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lo-LA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1) ຕົ້ນທຶນການລົງທຶນເບື້ອງຕົ້ນສູງ.</a:t>
            </a:r>
            <a:endParaRPr lang="th-TH" sz="4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F2731-F236-A75C-99BB-FD2E67742FA4}"/>
              </a:ext>
            </a:extLst>
          </p:cNvPr>
          <p:cNvSpPr txBox="1"/>
          <p:nvPr/>
        </p:nvSpPr>
        <p:spPr>
          <a:xfrm>
            <a:off x="7201643" y="5877374"/>
            <a:ext cx="11086357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2) ຄວາມຕ້ອງການໃນການຍົກລະດັບ ແລະ ບໍາລຸງຮັກສາຢ່າງຕໍ່ເນື່ອງ.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228A4E-4CDC-CAA4-271F-92F07A7F84F3}"/>
              </a:ext>
            </a:extLst>
          </p:cNvPr>
          <p:cNvSpPr txBox="1"/>
          <p:nvPr/>
        </p:nvSpPr>
        <p:spPr>
          <a:xfrm>
            <a:off x="4768682" y="6813814"/>
            <a:ext cx="13351262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3) ການແກ້ໄຂຊ່ອງຫວ່າງທາງດ້ານດິຈິຕອລ (ຮັບປະກັນການເຂົ້າເຖິງທີ່ເທົ່າທຽມກັນ).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61E552-7469-37EE-80B1-53D8F5CA735A}"/>
              </a:ext>
            </a:extLst>
          </p:cNvPr>
          <p:cNvSpPr txBox="1"/>
          <p:nvPr/>
        </p:nvSpPr>
        <p:spPr>
          <a:xfrm>
            <a:off x="7080989" y="7896534"/>
            <a:ext cx="11038955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4) ການຈັດການຄວາມສ່ຽງດ້ານຄວາມປອດໄພ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719E36-93D3-37AF-DAA1-7BE7E2DDB92D}"/>
              </a:ext>
            </a:extLst>
          </p:cNvPr>
          <p:cNvSpPr txBox="1"/>
          <p:nvPr/>
        </p:nvSpPr>
        <p:spPr>
          <a:xfrm>
            <a:off x="5526689" y="9091767"/>
            <a:ext cx="12378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5) ການຮັກສາຄວາມໄວໃຫ້ທັນກັບຄວາມກ້າວໜ້າທາງດ້ານເຕັກໂນໂລຢີທີ່ວ່ອງໄວ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9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593A84EB-32D6-8EBA-EEA3-130BB9627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05B1CBEA-33EC-C198-5466-202C5A5163E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3200"/>
              <a:t>ຕົ້ນທຶນການລົງທຶນເບື້ອງຕົ້ນສູງ.</a:t>
            </a: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3A265E5E-FE1B-C68E-75F8-5171C92A59D0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69DA2FE8-B4F9-30E3-15EA-B0CE4A3DF57A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C4F25CC1-1D03-3A3C-AC06-3523433E5D59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8A847A3C-E042-DBEC-A4F3-EF7D054DDC03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187676AA-9C44-E9B0-B003-7B052D6BD265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FBDFDFC7-2DD0-9C67-E613-28350BDD4A19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7E9747C0-5A35-D513-2934-60366DDA681F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630E679F-B5D5-2B7E-D8D5-EC77AA7FCCFD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6C5865AB-AA25-C453-2279-92D250CCA76A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A899B7D8-0517-2C78-3B29-8340E3904FA6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99327D93-BAB7-3652-424A-0524644E3EBE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903AEACA-05A9-925C-E16C-1695AA1CDC4E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0300EEC5-5BFA-6806-C8F9-E1CB1B81F281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A136F2E6-3F06-51A2-EEDE-7745C468E86D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3929AC52-BEBE-1B0A-040E-ABBEAAD58AD4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50CF0460-6F6C-CA74-2191-B069523DD8A8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4707DE9A-6E9B-8095-7F31-2565C9CF9FB0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FC209-1D55-13D7-C021-4340A1A8849E}"/>
              </a:ext>
            </a:extLst>
          </p:cNvPr>
          <p:cNvSpPr txBox="1"/>
          <p:nvPr/>
        </p:nvSpPr>
        <p:spPr>
          <a:xfrm>
            <a:off x="6587689" y="617235"/>
            <a:ext cx="111745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5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lo-LA" sz="5400" dirty="0">
                <a:latin typeface="Phetsarath OT" panose="02000500000000020004" pitchFamily="2" charset="0"/>
                <a:cs typeface="Phetsarath OT" panose="02000500000000020004" pitchFamily="2" charset="0"/>
              </a:rPr>
              <a:t>ອະນາຄົດຂອງໂຄງສ້າງພື້ນຖານດິຈິຕອລ </a:t>
            </a:r>
          </a:p>
          <a:p>
            <a:r>
              <a:rPr lang="en-US" sz="5400" dirty="0">
                <a:latin typeface="Phetsarath OT" panose="02000500000000020004" pitchFamily="2" charset="0"/>
                <a:cs typeface="Phetsarath OT" panose="02000500000000020004" pitchFamily="2" charset="0"/>
              </a:rPr>
              <a:t>The Future of Digital Infrastructure</a:t>
            </a:r>
            <a:endParaRPr lang="th-TH" sz="44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F700A-75FB-9740-E644-BEA2EC8957EB}"/>
              </a:ext>
            </a:extLst>
          </p:cNvPr>
          <p:cNvSpPr txBox="1"/>
          <p:nvPr/>
        </p:nvSpPr>
        <p:spPr>
          <a:xfrm>
            <a:off x="5304164" y="4048327"/>
            <a:ext cx="130859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highlight>
                  <a:srgbClr val="00FFFF"/>
                </a:highlight>
                <a:latin typeface="Phetsarath OT" panose="02000500000000020004" pitchFamily="2" charset="0"/>
                <a:cs typeface="Phetsarath OT" panose="02000500000000020004" pitchFamily="2" charset="0"/>
              </a:rPr>
              <a:t>3)</a:t>
            </a:r>
            <a:r>
              <a:rPr lang="lo-LA" sz="4000" b="1" dirty="0">
                <a:highlight>
                  <a:srgbClr val="00FFFF"/>
                </a:highlight>
                <a:latin typeface="Phetsarath OT" panose="02000500000000020004" pitchFamily="2" charset="0"/>
                <a:cs typeface="Phetsarath OT" panose="02000500000000020004" pitchFamily="2" charset="0"/>
              </a:rPr>
              <a:t>ໂອກາດທີ່ຂັບເຄື່ອນໂດຍໂຄງສ້າງພື້ນຖານດິຈິຕອລທີ່ເຂັ້ມແຂງ</a:t>
            </a:r>
            <a:endParaRPr lang="th-TH" sz="4000" b="1" dirty="0">
              <a:highlight>
                <a:srgbClr val="00FFFF"/>
              </a:highlight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03736-D161-43F6-6BC7-6F556457992B}"/>
              </a:ext>
            </a:extLst>
          </p:cNvPr>
          <p:cNvSpPr txBox="1"/>
          <p:nvPr/>
        </p:nvSpPr>
        <p:spPr>
          <a:xfrm>
            <a:off x="5138855" y="5850733"/>
            <a:ext cx="11852910" cy="292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thaiDi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  </a:t>
            </a:r>
            <a:r>
              <a:rPr lang="lo-LA" sz="36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ການເຕີບໂຕທາງເສດຖະກິດ ແລະ ການສ້າງວຽກເຮັດງານທໍາ. </a:t>
            </a:r>
            <a:endParaRPr lang="en-US" sz="3600" dirty="0">
              <a:effectLst/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indent="457200" algn="thaiDi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  </a:t>
            </a:r>
            <a:r>
              <a:rPr lang="lo-LA" sz="36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ນະວັດຕະກໍາໃນທົ່ວອຸດສາຫະກໍາ. </a:t>
            </a:r>
            <a:endParaRPr lang="en-US" sz="3600" dirty="0">
              <a:effectLst/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indent="457200" algn="thaiDi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6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  </a:t>
            </a:r>
            <a:r>
              <a:rPr lang="lo-LA" sz="36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ຄຸນນະພາບຊີວິດທີ່ດີຂຶ້ນຜ່ານການບໍລິການດິຈິຕອລ. </a:t>
            </a:r>
            <a:endParaRPr lang="en-US" sz="3600" dirty="0">
              <a:effectLst/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  <a:p>
            <a:pPr indent="457200" algn="thaiDist">
              <a:lnSpc>
                <a:spcPct val="115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  </a:t>
            </a:r>
            <a:r>
              <a:rPr lang="lo-LA" sz="3600" dirty="0">
                <a:effectLst/>
                <a:latin typeface="Phetsarath OT" panose="02000500000000020004" pitchFamily="2" charset="0"/>
                <a:ea typeface="Calibri" panose="020F0502020204030204" pitchFamily="34" charset="0"/>
                <a:cs typeface="Phetsarath OT" panose="02000500000000020004" pitchFamily="2" charset="0"/>
              </a:rPr>
              <a:t>ເມືອງ ແລະ ຊຸມຊົນທີ່ສະຫຼາດຂຶ້ນ.</a:t>
            </a:r>
            <a:endParaRPr lang="en-US" sz="3600" dirty="0">
              <a:effectLst/>
              <a:latin typeface="Phetsarath OT" panose="02000500000000020004" pitchFamily="2" charset="0"/>
              <a:ea typeface="Calibri" panose="020F0502020204030204" pitchFamily="34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5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81538C8A-9EAF-5A53-BA1B-EE69D8371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C2A3AF18-3956-2F4B-1B92-8A5AB2EBAED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9C38E793-D285-BFE5-34EF-CC5BDC3ECE1F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3ACE270C-1CB8-7483-BD07-37A0D1805C25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351FCB99-EA9C-80DE-EE9B-B7E7A0014878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D91DA264-E23D-4602-5B46-213CE4E95C93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56CAC8CE-84D0-BBC4-7FC9-6051CD3E79F2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630515F3-23FE-6D51-9770-A84009BFBCBE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EDC7F55D-6F7A-5BFC-793D-1FE72C88470E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32B4E690-A6BE-6627-E6F5-F36B5EC37D8C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86AD0A9A-1D77-B917-2DD8-E7A1B11428F2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8CC0FAED-8F4F-EE20-9EC5-F9898E25603B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1019972B-719E-1B93-42C9-7D2A371C55EE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EF542696-23D3-84DA-BD90-02773A2375DB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10583352-9195-8F32-FBFB-A67622B5B841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17F90E41-BCC7-B444-72A5-EC4AC85DC878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C78A1CB4-7496-51F2-4F79-E9DFE1187834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E1AACD07-E71A-8B31-4E5E-02F64970BD11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323F1B90-23F6-9FB4-154A-B39975008927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9FFE0-5EFE-9303-2596-2920A961ACA7}"/>
              </a:ext>
            </a:extLst>
          </p:cNvPr>
          <p:cNvSpPr txBox="1"/>
          <p:nvPr/>
        </p:nvSpPr>
        <p:spPr>
          <a:xfrm>
            <a:off x="5390315" y="3799724"/>
            <a:ext cx="118529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Future Trends in Digital Infrastructure for Education and LMS</a:t>
            </a:r>
            <a:endParaRPr lang="th-TH" sz="6000" b="1" dirty="0"/>
          </a:p>
        </p:txBody>
      </p:sp>
    </p:spTree>
    <p:extLst>
      <p:ext uri="{BB962C8B-B14F-4D97-AF65-F5344CB8AC3E}">
        <p14:creationId xmlns:p14="http://schemas.microsoft.com/office/powerpoint/2010/main" val="1881248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77D9D7DF-386E-8280-AC0B-EEE0DB9B4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F69CFF71-E13C-F50F-C8BF-EAB42C021A3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919BBF94-25FA-8F1B-CE84-603BA92AF26A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0FAFF91D-83CF-ADEF-08AA-D281F1B643D5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A4F196AD-85B2-BAAC-7B7B-8CC62FB13478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09C21D56-FA3D-3399-F880-5B1346A44FB8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BD469D22-F23E-743C-EB28-C47418B6575B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7CF8F8CC-E639-58EA-A0BE-58EA08D0E690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8B1A4134-4439-75D8-4818-77B9FEC55884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AA84C656-0E4E-C918-594C-210F405FFAF8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7BFF3BC0-891B-E482-8D82-8CB14E84BCC8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E6D5F3B7-3D0F-44B8-6A96-D63B045244EB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FD69A51C-6D2C-6008-2C0E-A93D734B6A22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0DE796A5-BF66-FEF3-FA74-7290875FEC65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80A815CF-8042-8C7E-B8FC-A279B679506F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295B1199-543C-75AE-9444-C872E1C96A4C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036982E7-8392-66A5-AD07-996ED480DEF8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07D2574E-761A-87E6-5D0F-6A9D0B5F717C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7A8DF89F-434F-A087-F6B4-648944D73BDA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B694D-FF7A-B3DD-7967-550012641AB4}"/>
              </a:ext>
            </a:extLst>
          </p:cNvPr>
          <p:cNvSpPr txBox="1"/>
          <p:nvPr/>
        </p:nvSpPr>
        <p:spPr>
          <a:xfrm>
            <a:off x="6435090" y="1567263"/>
            <a:ext cx="118529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4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ແນວໂນ້ມໃນອະນາຄົດຂອງໂຄງສ້າງພື້ນຖານດິຈິຕອລສໍາລັບການສຶກສາ ແລະ </a:t>
            </a:r>
            <a:r>
              <a:rPr lang="en-US" sz="4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LMS</a:t>
            </a:r>
            <a:endParaRPr lang="th-TH" sz="28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B4016-E4D5-5B1B-6B3D-3CBCA2B1A0E6}"/>
              </a:ext>
            </a:extLst>
          </p:cNvPr>
          <p:cNvSpPr txBox="1"/>
          <p:nvPr/>
        </p:nvSpPr>
        <p:spPr>
          <a:xfrm>
            <a:off x="6267034" y="4299665"/>
            <a:ext cx="11852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1) ການຮຽນຮູ້ແບບເປັນສ່ວນຕົວທີ່ຂັບເຄື່ອນດ້ວຍ </a:t>
            </a:r>
            <a:r>
              <a:rPr lang="en-US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AI.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16386" name="Picture 2" descr="How Artificial Intelligence Can Personalize Education - IEEE Spectrum">
            <a:extLst>
              <a:ext uri="{FF2B5EF4-FFF2-40B4-BE49-F238E27FC236}">
                <a16:creationId xmlns:a16="http://schemas.microsoft.com/office/drawing/2014/main" id="{D6569CC1-D9F3-D224-0322-5B6CBB36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08" y="5971217"/>
            <a:ext cx="5785799" cy="388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ow to Use AI Quiz for Personalized Learning">
            <a:extLst>
              <a:ext uri="{FF2B5EF4-FFF2-40B4-BE49-F238E27FC236}">
                <a16:creationId xmlns:a16="http://schemas.microsoft.com/office/drawing/2014/main" id="{EA48655A-CB79-D4D4-DCB8-57C28091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693" y="5251184"/>
            <a:ext cx="4173983" cy="417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5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/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/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/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/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/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/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/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6650716" y="978954"/>
            <a:ext cx="11488056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6000" dirty="0">
                <a:latin typeface="Phetsarath OT" panose="02000500000000020004" pitchFamily="2" charset="0"/>
                <a:cs typeface="Phetsarath OT" panose="02000500000000020004" pitchFamily="2" charset="0"/>
              </a:rPr>
              <a:t>ໂຄງສ້າງພື້ນຖານດິຈິຕອລ</a:t>
            </a:r>
            <a:endParaRPr lang="en-US" sz="6000" b="0" i="0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6000" b="0" i="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 infrastructure)</a:t>
            </a:r>
            <a:endParaRPr sz="2800" dirty="0">
              <a:solidFill>
                <a:srgbClr val="27359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51BE6-32A1-1AB1-0790-59F6B78D49E3}"/>
              </a:ext>
            </a:extLst>
          </p:cNvPr>
          <p:cNvSpPr txBox="1"/>
          <p:nvPr/>
        </p:nvSpPr>
        <p:spPr>
          <a:xfrm>
            <a:off x="5926455" y="4199573"/>
            <a:ext cx="1185291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ໂຄງສ້າງພື້ນຖານດິຈິຕອລ ແມ່ນພື້ນຖານທາງເທັກໂນໂລຢີທີ່ຮອງຮັບການດໍາເນີນງານດິຈິຕອລຂອງທຸລະກິດ, ພາກລັດ ແລະ ສັງຄົມ</a:t>
            </a:r>
            <a:endParaRPr lang="th-TH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D568D-8D3A-D7DC-CB4F-C0C7576478AE}"/>
              </a:ext>
            </a:extLst>
          </p:cNvPr>
          <p:cNvSpPr txBox="1"/>
          <p:nvPr/>
        </p:nvSpPr>
        <p:spPr>
          <a:xfrm>
            <a:off x="5926455" y="6653446"/>
            <a:ext cx="118529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ໂຄງສ້າງພື້ນຖານດິຈິຕອລ ແມ່ນເຕັກໂນໂລຢີທີ່ປະກອບດ້ວຍຮາດແວ ແລະ ຊອບແວທ ເຊິ່ງເຮັດໃຫ້ບໍລິການດິຈິຕອລສາມາດເຮັດວຽກໄດ້.</a:t>
            </a:r>
            <a:endParaRPr lang="th-TH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D3819-5491-8C92-7AA9-D376812F294F}"/>
              </a:ext>
            </a:extLst>
          </p:cNvPr>
          <p:cNvSpPr txBox="1"/>
          <p:nvPr/>
        </p:nvSpPr>
        <p:spPr>
          <a:xfrm>
            <a:off x="5926455" y="8213239"/>
            <a:ext cx="118529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ໂຄງສ້າງພື້ນຖານດິຈິຕອລປະກອບມີລະບົບໄອທີ ແລະ ເຄືອຂ່າຍຕ່າງໆ ທີ່ຊ່ວຍໃຫ້ອົງກອນສາມາດດໍາເນີນງານ ແລະ ສື່ສານໄດ້.</a:t>
            </a:r>
            <a:endParaRPr lang="th-TH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6345AAC8-2112-7558-2E8A-278070C1F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12022CC0-87EF-D461-3F5D-5F4A56DAB84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D1ACACDB-3E4A-B95F-BD3D-819BED6B35C2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D762DEEA-BE4D-8D34-45B9-8456E813CD36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992D5A6E-F5FF-4533-1901-A63C15AEBDD3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E66EF8DF-BD58-090F-100F-E38519CAD804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991587EF-564A-2148-5D31-421CA91BF026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51F67C8F-E459-74E3-71F9-CBEC15F288FF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C9AE096F-B39F-A99C-9E00-695B73875567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EA2C82CC-589D-E4D4-BBA7-5C6B10661D29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A95485C0-4AAD-3EA5-45D4-72C40A7AAA4D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826C63C6-837B-F95A-BA27-A40D3865AD76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DEFB939A-24BE-A3BD-613C-361E68D0EBB5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B40BA623-747F-617A-FEA6-27FA22B1775A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9285C7E6-A611-519F-BD12-D3B0BEB4EDA2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E3A32CFF-CC2D-9FBA-F59D-1B45B5383CA0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5977838B-60F3-54B3-8188-F76E1A1A563F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33E3F6DF-3400-4E01-62B3-7D1AAA2EC239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8655EA76-CA81-1490-8404-5BEC050B314F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8F1BD-70C6-7A33-3140-1437FDE6A6B8}"/>
              </a:ext>
            </a:extLst>
          </p:cNvPr>
          <p:cNvSpPr txBox="1"/>
          <p:nvPr/>
        </p:nvSpPr>
        <p:spPr>
          <a:xfrm>
            <a:off x="6435090" y="1567263"/>
            <a:ext cx="118529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4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ແນວໂນ້ມໃນອະນາຄົດຂອງໂຄງສ້າງພື້ນຖານດິຈິຕອລສໍາລັບການສຶກສາ ແລະ </a:t>
            </a:r>
            <a:r>
              <a:rPr lang="en-US" sz="4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LMS</a:t>
            </a:r>
            <a:endParaRPr lang="th-TH" sz="28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FBC094-DBFD-D9D2-6F0F-62BE04EC708F}"/>
              </a:ext>
            </a:extLst>
          </p:cNvPr>
          <p:cNvSpPr txBox="1"/>
          <p:nvPr/>
        </p:nvSpPr>
        <p:spPr>
          <a:xfrm>
            <a:off x="6164069" y="3367807"/>
            <a:ext cx="11852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2) ປະສົບການການຮຽນຮູ້ແບບເລິກເຊິ່ງ (</a:t>
            </a:r>
            <a:r>
              <a:rPr lang="en-US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VR/AR).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94B58-D841-34C8-5814-22875DAB652D}"/>
              </a:ext>
            </a:extLst>
          </p:cNvPr>
          <p:cNvSpPr txBox="1"/>
          <p:nvPr/>
        </p:nvSpPr>
        <p:spPr>
          <a:xfrm>
            <a:off x="5439308" y="4265936"/>
            <a:ext cx="11852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Virtual Reality (</a:t>
            </a:r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ຄວາມເປັນຈິງສະເໝືອນ) ແລະ </a:t>
            </a:r>
            <a:r>
              <a:rPr lang="en-US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Augmented Reality (</a:t>
            </a:r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ຄວາມເປັນຈິງເສີມ).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20482" name="Picture 2" descr="Immersive Learning: Comprehensive Guide &amp; Benefits - Warp VR">
            <a:extLst>
              <a:ext uri="{FF2B5EF4-FFF2-40B4-BE49-F238E27FC236}">
                <a16:creationId xmlns:a16="http://schemas.microsoft.com/office/drawing/2014/main" id="{45A3E423-3E3A-E3E3-8D8E-351DBDB4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69" y="6042499"/>
            <a:ext cx="5560266" cy="37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Immersive Learning: What Is It And Why Is It Important? - Edly">
            <a:extLst>
              <a:ext uri="{FF2B5EF4-FFF2-40B4-BE49-F238E27FC236}">
                <a16:creationId xmlns:a16="http://schemas.microsoft.com/office/drawing/2014/main" id="{50BF8EFC-250D-90E1-6ECC-55B2E60E2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/>
          <a:stretch/>
        </p:blipFill>
        <p:spPr bwMode="auto">
          <a:xfrm>
            <a:off x="12043095" y="5718063"/>
            <a:ext cx="5845309" cy="42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42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7E4C9545-95CA-4AFB-E04D-5B29E2FF1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BD0F7519-E371-D8C2-E9FE-F56F41B84FF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AFDFA8E9-99F7-FDE9-EDB9-2962B7B83F3E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E4DFAF67-3C96-8318-F1CA-16FA2B41FE3E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95CCB265-14F2-0DE7-18A0-7C10F4CA642A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069D41DD-90B7-C424-410C-4582648AEAEF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4DCE15F6-DE2C-225D-A8C1-D757BEB860EA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9DD6996C-6DE2-AC16-5072-7FE5D74C3210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BBC210C3-3C9B-E8A8-27BC-6EB7F8E5C1FD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A8D46D59-F10C-9295-03A6-FAEB43153182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9651D5B5-56BB-C440-5177-5C79BB1DEEBD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298696E1-0373-C778-430C-D57D8210C8D5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FBAF67EF-9995-55E1-C3AA-D7EE520EBEF3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93735C3F-EC3A-8E9B-77CC-08C01F1416D8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C95B913F-E9E6-52DA-9F50-B0FF70F2694D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A0E86D46-816B-4148-677C-98FB4EDCA5C4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464DFFDE-0C18-0954-E413-8FC94CBEB798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1BA445FB-526D-9594-223D-EB18DB385FD6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41697CE2-FDFA-57F5-06D8-E792586B1164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18437-A133-4280-71C3-89E393518A06}"/>
              </a:ext>
            </a:extLst>
          </p:cNvPr>
          <p:cNvSpPr txBox="1"/>
          <p:nvPr/>
        </p:nvSpPr>
        <p:spPr>
          <a:xfrm>
            <a:off x="6435090" y="1567263"/>
            <a:ext cx="118529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4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ແນວໂນ້ມໃນອະນາຄົດຂອງໂຄງສ້າງພື້ນຖານດິຈິຕອລສໍາລັບການສຶກສາ ແລະ </a:t>
            </a:r>
            <a:r>
              <a:rPr lang="en-US" sz="4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LMS</a:t>
            </a:r>
            <a:endParaRPr lang="th-TH" sz="28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C08C5-2756-9EF2-C992-9E3B04F9E9D3}"/>
              </a:ext>
            </a:extLst>
          </p:cNvPr>
          <p:cNvSpPr txBox="1"/>
          <p:nvPr/>
        </p:nvSpPr>
        <p:spPr>
          <a:xfrm>
            <a:off x="5971116" y="3881383"/>
            <a:ext cx="118529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4000" dirty="0">
                <a:latin typeface="Phetsarath OT" panose="02000500000000020004" pitchFamily="2" charset="0"/>
                <a:cs typeface="Phetsarath OT" panose="02000500000000020004" pitchFamily="2" charset="0"/>
              </a:rPr>
              <a:t>3) ການຮຽນຮູ້ຜ່ານມືຖືທີ່ພັດທະນາຂຶ້ນ.</a:t>
            </a:r>
            <a:endParaRPr lang="th-TH" sz="40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19458" name="Picture 2" descr="What is Mobile Learning? Benefits, Trends &amp; Best Practices">
            <a:extLst>
              <a:ext uri="{FF2B5EF4-FFF2-40B4-BE49-F238E27FC236}">
                <a16:creationId xmlns:a16="http://schemas.microsoft.com/office/drawing/2014/main" id="{DD6F67EA-7891-2984-746E-F36D536D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9" y="5499171"/>
            <a:ext cx="5590961" cy="385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Mobile Learning Strategy: 7 Useful Tips - eLearning Industry">
            <a:extLst>
              <a:ext uri="{FF2B5EF4-FFF2-40B4-BE49-F238E27FC236}">
                <a16:creationId xmlns:a16="http://schemas.microsoft.com/office/drawing/2014/main" id="{9B74A782-E1CC-1768-FCE9-3A987305F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571" y="5772082"/>
            <a:ext cx="6390429" cy="357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4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241DB282-C2E1-D480-4FD3-8CA3FB680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5FCE8B24-887D-2D9D-A89A-CBEE712208A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F226D639-99CB-1424-4A6A-208D5F293457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72B92954-0FE5-75D9-BF0E-82BA4B40C485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E2938194-9AD1-E905-1CDE-8E92A9B4D972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44AB5826-2410-19EA-413F-C2D3008176C1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BF435AEF-8A87-F7BE-FC52-640668CE8AB0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CBAA7579-8DE7-D62A-31C1-DE9843D6CDA0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A763608E-109C-82D3-1C0B-8B7FAA2676A8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CDD25FF2-37BF-A1E2-FDDB-CD471684DC1D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E1F2FCE3-45FD-A1F3-6BA8-F7E2B1064605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89F0882B-D8B2-976F-9D77-A4ED022A1C52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AFA32B77-B193-5781-7DC3-E4AAEDD92102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23F401EE-2E19-8F3E-0021-8C8891E8FC15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F62E1B7E-E14E-EDBF-7AD8-A7107D38A2B1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3ECE8178-1A58-FF3B-A8B1-D45F6DC63B00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6288FAEE-500F-057A-ED49-795020796438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60048C11-0A43-F09C-6BE0-81AA8CDB90CB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C147DBE6-CB5D-D03C-B5C4-C1CD4662B06A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762D14-2755-E911-E354-4CCF891B71F7}"/>
              </a:ext>
            </a:extLst>
          </p:cNvPr>
          <p:cNvSpPr txBox="1"/>
          <p:nvPr/>
        </p:nvSpPr>
        <p:spPr>
          <a:xfrm>
            <a:off x="6435090" y="1567263"/>
            <a:ext cx="118529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4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ແນວໂນ້ມໃນອະນາຄົດຂອງໂຄງສ້າງພື້ນຖານດິຈິຕອລສໍາລັບການສຶກສາ ແລະ </a:t>
            </a:r>
            <a:r>
              <a:rPr lang="en-US" sz="4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LMS</a:t>
            </a:r>
            <a:endParaRPr lang="th-TH" sz="28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538120-2148-F0F8-49E9-54A44A692BEA}"/>
              </a:ext>
            </a:extLst>
          </p:cNvPr>
          <p:cNvSpPr txBox="1"/>
          <p:nvPr/>
        </p:nvSpPr>
        <p:spPr>
          <a:xfrm>
            <a:off x="5983553" y="3524805"/>
            <a:ext cx="118529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4) </a:t>
            </a:r>
            <a:r>
              <a:rPr lang="lo-LA" sz="4400" dirty="0">
                <a:latin typeface="Phetsarath OT" panose="02000500000000020004" pitchFamily="2" charset="0"/>
                <a:cs typeface="Phetsarath OT" panose="02000500000000020004" pitchFamily="2" charset="0"/>
              </a:rPr>
              <a:t>ເນັ້ນໜັກກ່ຽວກັບຄວາມເປັນສ່ວນຕົວ ແລະ ຄວາມປອດໄພຂອງຂໍ້ມູນ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18434" name="Picture 2" descr="Data Security Vs Data Privacy: An Imperative Distinction to Protect Data">
            <a:extLst>
              <a:ext uri="{FF2B5EF4-FFF2-40B4-BE49-F238E27FC236}">
                <a16:creationId xmlns:a16="http://schemas.microsoft.com/office/drawing/2014/main" id="{D0416B5F-86F6-00A4-1231-BED2DA465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83" y="5273742"/>
            <a:ext cx="6482681" cy="4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ata Privacy and Compliance: A Guide for MSPs">
            <a:extLst>
              <a:ext uri="{FF2B5EF4-FFF2-40B4-BE49-F238E27FC236}">
                <a16:creationId xmlns:a16="http://schemas.microsoft.com/office/drawing/2014/main" id="{0107AFF7-A6BB-F1DF-A6B5-200FFBBDA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346" y="5315646"/>
            <a:ext cx="6058471" cy="401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84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51C7DEAC-7B86-BDC3-B29B-79C168193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33A4F8F3-20D1-3AFF-300C-E83DD9DEB50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9438FB89-C6FC-9B84-0422-0BB5B73BE739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44032A8B-3B5C-7D35-28A6-2F4D0B9808E8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562C8DF0-A8CC-E548-C3A1-43041E844B00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3D889E4E-0E32-EE23-692D-6E8DDFD3D40C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B096E3D0-FE4D-A8B1-12D2-E23674518178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6AD42AB3-8556-B149-DD6C-58528DD787A5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3848E85B-B279-236A-4836-60090B8F4F61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BA269A02-BC6D-C3BF-9390-FA498B06F67B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F0EF8E04-0B10-6E99-2059-96EE1BD0622A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3B7E99E1-70F5-B377-B4A6-AF9F7BBBE1E0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1E04783B-5ADE-1C19-E7E3-7537371B10B6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BD304503-DE5B-1ABE-3BE6-631FBF76A71E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A8CE9DEB-8CEA-4EBB-B6FB-74021FDCA2DB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8ABC5A59-56A3-1F32-171F-67C1D9E7E93D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D855AEFB-545E-BC3D-6FCD-6A6D653FFDF0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AB4864F2-B474-712D-04CF-D5B28E0F6506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967C20B3-785D-B112-76CE-86EABF3D9ACF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C596F-22A3-45CB-D7F3-E90E547C79FC}"/>
              </a:ext>
            </a:extLst>
          </p:cNvPr>
          <p:cNvSpPr txBox="1"/>
          <p:nvPr/>
        </p:nvSpPr>
        <p:spPr>
          <a:xfrm>
            <a:off x="6435090" y="1567263"/>
            <a:ext cx="118529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4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ແນວໂນ້ມໃນອະນາຄົດຂອງໂຄງສ້າງພື້ນຖານດິຈິຕອລສໍາລັບການສຶກສາ ແລະ </a:t>
            </a:r>
            <a:r>
              <a:rPr lang="en-US" sz="4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LMS</a:t>
            </a:r>
            <a:endParaRPr lang="th-TH" sz="28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A454D-7947-01F9-380C-7AE3043FD05C}"/>
              </a:ext>
            </a:extLst>
          </p:cNvPr>
          <p:cNvSpPr txBox="1"/>
          <p:nvPr/>
        </p:nvSpPr>
        <p:spPr>
          <a:xfrm>
            <a:off x="6267034" y="4299665"/>
            <a:ext cx="11852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5) ການເຊື່ອມໂຍງຫຼາຍເຄື່ອງມືຮ່ວມກັນເພີ່ມຂຶ້ນ.</a:t>
            </a:r>
            <a:r>
              <a:rPr lang="en-US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17410" name="Picture 2" descr="Ranked: 49 Best Online Collaboration Tools For Teams In 2025">
            <a:extLst>
              <a:ext uri="{FF2B5EF4-FFF2-40B4-BE49-F238E27FC236}">
                <a16:creationId xmlns:a16="http://schemas.microsoft.com/office/drawing/2014/main" id="{B5001F78-301F-5E17-C690-EFA61A994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53" y="5716163"/>
            <a:ext cx="7035398" cy="379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24 Best Online Collaboration Tools for Productive Teams in 2025">
            <a:extLst>
              <a:ext uri="{FF2B5EF4-FFF2-40B4-BE49-F238E27FC236}">
                <a16:creationId xmlns:a16="http://schemas.microsoft.com/office/drawing/2014/main" id="{9FC23531-C9A0-3832-32C7-DD889621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626" y="5364936"/>
            <a:ext cx="5281033" cy="34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53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801C8D60-DAED-1261-9059-3063E1BC0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C3AFF5EF-A0A8-38A6-7B1A-EFBA0A30A58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E83C9923-DCA1-1E44-5E1A-365BC0237EE3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FD5AFF05-9666-12F7-AA58-98C6CF8E159D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552BFA9B-84E3-2914-5AA5-5400C44FB466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C00BA472-CE9B-7124-DD67-B3537C248541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7085DD8D-137F-6C78-6240-5A6A1F8B09FF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7D4AC696-E15E-8B2A-36A8-9CFA3AC01503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3CABA919-0060-219C-7936-5481ADBEEB54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8990A36A-36AC-A3F9-3848-E95F4819D668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1F5AF50F-15AB-D595-8702-D67DE74CC003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C68076D4-8135-6B1F-B1CF-68CC81156283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0D4994EE-DAF4-B2D5-C2A2-FDE56BC0447B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905E5BCF-F3D4-CD84-0EE7-1294163AF796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58F8625E-A708-57CC-9FC8-C1BE74CE43D5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98FDCE22-B0FF-98B1-007B-CFFEDDAD9C58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1A5E5DFD-02E8-EE1A-F64C-FA7142D496F4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7CE7315E-5976-AF20-04A0-8A4A9F390BD6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64A34E6E-2340-3EB9-5A31-AB66D2431797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E1A2D-3450-3B21-31E6-A966EF4F2B08}"/>
              </a:ext>
            </a:extLst>
          </p:cNvPr>
          <p:cNvSpPr txBox="1"/>
          <p:nvPr/>
        </p:nvSpPr>
        <p:spPr>
          <a:xfrm>
            <a:off x="6435090" y="1567263"/>
            <a:ext cx="118529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4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ແນວໂນ້ມໃນອະນາຄົດຂອງໂຄງສ້າງພື້ນຖານດິຈິຕອລສໍາລັບການສຶກສາ ແລະ </a:t>
            </a:r>
            <a:r>
              <a:rPr lang="en-US" sz="44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LMS</a:t>
            </a:r>
            <a:endParaRPr lang="th-TH" sz="2800" b="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71274-7382-8BE6-8330-2647C05AEB43}"/>
              </a:ext>
            </a:extLst>
          </p:cNvPr>
          <p:cNvSpPr txBox="1"/>
          <p:nvPr/>
        </p:nvSpPr>
        <p:spPr>
          <a:xfrm>
            <a:off x="5702952" y="4125180"/>
            <a:ext cx="11852910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ສິ່ງທ້າທາຍ: </a:t>
            </a:r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ຊ່ອງຫວ່າງທາງດ້ານດິຈິຕອລ, ຄ່າໃຊ້ຈ່າຍຂອງໂຄງສ້າງພື້ນຖານ, ຄວາມກັງວົນດ້ານຄວາມປອດໄພ, ຄວາມຕ້ອງການຄວາມຮູ້ດ້ານດິຈິຕອລ.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8FF9C-A41B-845E-5BB7-E058C7D4F5D3}"/>
              </a:ext>
            </a:extLst>
          </p:cNvPr>
          <p:cNvSpPr txBox="1"/>
          <p:nvPr/>
        </p:nvSpPr>
        <p:spPr>
          <a:xfrm>
            <a:off x="5640396" y="7683608"/>
            <a:ext cx="11852910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o-LA" sz="3600" b="1" dirty="0">
                <a:latin typeface="Phetsarath OT" panose="02000500000000020004" pitchFamily="2" charset="0"/>
                <a:cs typeface="Phetsarath OT" panose="02000500000000020004" pitchFamily="2" charset="0"/>
              </a:rPr>
              <a:t>ໂອກາດ: </a:t>
            </a:r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ການເຂົ້າເຖິງການສຶກສາທີ່ດີຂຶ້ນ, ປະສົບການການຮຽນຮູ້ທີ່ພັດທະນາຂຶ້ນ, ການຕັດສິນໃຈໂດຍອີງໃສ່ຂໍ້ມູນ.</a:t>
            </a:r>
            <a:endParaRPr lang="th-TH" sz="36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2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5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127" t="-22580" r="-862" b="-1967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6" name="Google Shape;696;p25"/>
          <p:cNvGrpSpPr/>
          <p:nvPr/>
        </p:nvGrpSpPr>
        <p:grpSpPr>
          <a:xfrm rot="-1788554">
            <a:off x="11570044" y="-5693487"/>
            <a:ext cx="3766175" cy="18853023"/>
            <a:chOff x="0" y="-28575"/>
            <a:chExt cx="1174900" cy="5881411"/>
          </a:xfrm>
        </p:grpSpPr>
        <p:sp>
          <p:nvSpPr>
            <p:cNvPr id="697" name="Google Shape;697;p25"/>
            <p:cNvSpPr/>
            <p:nvPr/>
          </p:nvSpPr>
          <p:spPr>
            <a:xfrm>
              <a:off x="0" y="0"/>
              <a:ext cx="1174900" cy="5852836"/>
            </a:xfrm>
            <a:custGeom>
              <a:avLst/>
              <a:gdLst/>
              <a:ahLst/>
              <a:cxnLst/>
              <a:rect l="l" t="t" r="r" b="b"/>
              <a:pathLst>
                <a:path w="1174900" h="5852836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5852836"/>
                  </a:lnTo>
                  <a:lnTo>
                    <a:pt x="0" y="5852836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5"/>
            <p:cNvSpPr txBox="1"/>
            <p:nvPr/>
          </p:nvSpPr>
          <p:spPr>
            <a:xfrm>
              <a:off x="0" y="-28575"/>
              <a:ext cx="1174900" cy="58814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25"/>
          <p:cNvGrpSpPr/>
          <p:nvPr/>
        </p:nvGrpSpPr>
        <p:grpSpPr>
          <a:xfrm rot="-1788554">
            <a:off x="9019757" y="-2028852"/>
            <a:ext cx="970722" cy="5643002"/>
            <a:chOff x="0" y="-28575"/>
            <a:chExt cx="302828" cy="1760398"/>
          </a:xfrm>
        </p:grpSpPr>
        <p:sp>
          <p:nvSpPr>
            <p:cNvPr id="700" name="Google Shape;700;p25"/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5"/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2" name="Google Shape;702;p25"/>
          <p:cNvGrpSpPr/>
          <p:nvPr/>
        </p:nvGrpSpPr>
        <p:grpSpPr>
          <a:xfrm>
            <a:off x="-3156240" y="8500324"/>
            <a:ext cx="10060732" cy="757976"/>
            <a:chOff x="0" y="-28575"/>
            <a:chExt cx="9650575" cy="727075"/>
          </a:xfrm>
        </p:grpSpPr>
        <p:sp>
          <p:nvSpPr>
            <p:cNvPr id="703" name="Google Shape;703;p25"/>
            <p:cNvSpPr/>
            <p:nvPr/>
          </p:nvSpPr>
          <p:spPr>
            <a:xfrm>
              <a:off x="0" y="0"/>
              <a:ext cx="9650575" cy="698500"/>
            </a:xfrm>
            <a:custGeom>
              <a:avLst/>
              <a:gdLst/>
              <a:ahLst/>
              <a:cxnLst/>
              <a:rect l="l" t="t" r="r" b="b"/>
              <a:pathLst>
                <a:path w="9650575" h="698500" extrusionOk="0">
                  <a:moveTo>
                    <a:pt x="9650575" y="349250"/>
                  </a:moveTo>
                  <a:lnTo>
                    <a:pt x="9447375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9447375" y="0"/>
                  </a:lnTo>
                  <a:lnTo>
                    <a:pt x="9650575" y="349250"/>
                  </a:lnTo>
                  <a:close/>
                </a:path>
              </a:pathLst>
            </a:custGeom>
            <a:gradFill>
              <a:gsLst>
                <a:gs pos="0">
                  <a:srgbClr val="24307F"/>
                </a:gs>
                <a:gs pos="100000">
                  <a:srgbClr val="27AAE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5"/>
            <p:cNvSpPr txBox="1"/>
            <p:nvPr/>
          </p:nvSpPr>
          <p:spPr>
            <a:xfrm>
              <a:off x="114300" y="-28575"/>
              <a:ext cx="9421975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25"/>
          <p:cNvGrpSpPr/>
          <p:nvPr/>
        </p:nvGrpSpPr>
        <p:grpSpPr>
          <a:xfrm rot="1823122">
            <a:off x="16462039" y="2448576"/>
            <a:ext cx="3084545" cy="11431728"/>
            <a:chOff x="0" y="-28575"/>
            <a:chExt cx="962258" cy="3566255"/>
          </a:xfrm>
        </p:grpSpPr>
        <p:sp>
          <p:nvSpPr>
            <p:cNvPr id="706" name="Google Shape;706;p25"/>
            <p:cNvSpPr/>
            <p:nvPr/>
          </p:nvSpPr>
          <p:spPr>
            <a:xfrm>
              <a:off x="0" y="0"/>
              <a:ext cx="962258" cy="3537680"/>
            </a:xfrm>
            <a:custGeom>
              <a:avLst/>
              <a:gdLst/>
              <a:ahLst/>
              <a:cxnLst/>
              <a:rect l="l" t="t" r="r" b="b"/>
              <a:pathLst>
                <a:path w="962258" h="3537680" extrusionOk="0">
                  <a:moveTo>
                    <a:pt x="0" y="0"/>
                  </a:moveTo>
                  <a:lnTo>
                    <a:pt x="962258" y="0"/>
                  </a:lnTo>
                  <a:lnTo>
                    <a:pt x="962258" y="3537680"/>
                  </a:lnTo>
                  <a:lnTo>
                    <a:pt x="0" y="353768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5"/>
            <p:cNvSpPr txBox="1"/>
            <p:nvPr/>
          </p:nvSpPr>
          <p:spPr>
            <a:xfrm>
              <a:off x="0" y="-28575"/>
              <a:ext cx="962258" cy="3566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8" name="Google Shape;708;p25"/>
          <p:cNvGrpSpPr/>
          <p:nvPr/>
        </p:nvGrpSpPr>
        <p:grpSpPr>
          <a:xfrm rot="1840381">
            <a:off x="11779343" y="-2845281"/>
            <a:ext cx="4053482" cy="18204053"/>
            <a:chOff x="0" y="-28575"/>
            <a:chExt cx="1264529" cy="5678958"/>
          </a:xfrm>
        </p:grpSpPr>
        <p:sp>
          <p:nvSpPr>
            <p:cNvPr id="709" name="Google Shape;709;p25"/>
            <p:cNvSpPr/>
            <p:nvPr/>
          </p:nvSpPr>
          <p:spPr>
            <a:xfrm>
              <a:off x="0" y="0"/>
              <a:ext cx="1264529" cy="5650383"/>
            </a:xfrm>
            <a:custGeom>
              <a:avLst/>
              <a:gdLst/>
              <a:ahLst/>
              <a:cxnLst/>
              <a:rect l="l" t="t" r="r" b="b"/>
              <a:pathLst>
                <a:path w="1264529" h="5650383" extrusionOk="0">
                  <a:moveTo>
                    <a:pt x="0" y="0"/>
                  </a:moveTo>
                  <a:lnTo>
                    <a:pt x="1264529" y="0"/>
                  </a:lnTo>
                  <a:lnTo>
                    <a:pt x="1264529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9399D"/>
                </a:gs>
                <a:gs pos="100000">
                  <a:srgbClr val="1A2047"/>
                </a:gs>
              </a:gsLst>
              <a:lin ang="21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5"/>
            <p:cNvSpPr txBox="1"/>
            <p:nvPr/>
          </p:nvSpPr>
          <p:spPr>
            <a:xfrm>
              <a:off x="0" y="-28575"/>
              <a:ext cx="1264529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25"/>
          <p:cNvGrpSpPr/>
          <p:nvPr/>
        </p:nvGrpSpPr>
        <p:grpSpPr>
          <a:xfrm rot="1823122">
            <a:off x="14160899" y="4095452"/>
            <a:ext cx="986875" cy="9881831"/>
            <a:chOff x="0" y="-28575"/>
            <a:chExt cx="307867" cy="3082748"/>
          </a:xfrm>
        </p:grpSpPr>
        <p:sp>
          <p:nvSpPr>
            <p:cNvPr id="714" name="Google Shape;714;p25"/>
            <p:cNvSpPr/>
            <p:nvPr/>
          </p:nvSpPr>
          <p:spPr>
            <a:xfrm>
              <a:off x="0" y="0"/>
              <a:ext cx="307867" cy="3054173"/>
            </a:xfrm>
            <a:custGeom>
              <a:avLst/>
              <a:gdLst/>
              <a:ahLst/>
              <a:cxnLst/>
              <a:rect l="l" t="t" r="r" b="b"/>
              <a:pathLst>
                <a:path w="307867" h="3054173" extrusionOk="0">
                  <a:moveTo>
                    <a:pt x="0" y="0"/>
                  </a:moveTo>
                  <a:lnTo>
                    <a:pt x="307867" y="0"/>
                  </a:lnTo>
                  <a:lnTo>
                    <a:pt x="307867" y="3054173"/>
                  </a:lnTo>
                  <a:lnTo>
                    <a:pt x="0" y="3054173"/>
                  </a:lnTo>
                  <a:close/>
                </a:path>
              </a:pathLst>
            </a:custGeom>
            <a:gradFill>
              <a:gsLst>
                <a:gs pos="0">
                  <a:srgbClr val="27AAE1">
                    <a:alpha val="0"/>
                  </a:srgbClr>
                </a:gs>
                <a:gs pos="100000">
                  <a:srgbClr val="269E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5"/>
            <p:cNvSpPr txBox="1"/>
            <p:nvPr/>
          </p:nvSpPr>
          <p:spPr>
            <a:xfrm>
              <a:off x="0" y="-28575"/>
              <a:ext cx="307867" cy="3082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25"/>
          <p:cNvGrpSpPr/>
          <p:nvPr/>
        </p:nvGrpSpPr>
        <p:grpSpPr>
          <a:xfrm>
            <a:off x="9144000" y="8383873"/>
            <a:ext cx="1297331" cy="1206113"/>
            <a:chOff x="0" y="-57150"/>
            <a:chExt cx="812800" cy="755650"/>
          </a:xfrm>
        </p:grpSpPr>
        <p:sp>
          <p:nvSpPr>
            <p:cNvPr id="717" name="Google Shape;717;p2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5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9" name="Google Shape;719;p25"/>
          <p:cNvGrpSpPr/>
          <p:nvPr/>
        </p:nvGrpSpPr>
        <p:grpSpPr>
          <a:xfrm>
            <a:off x="16931389" y="1356223"/>
            <a:ext cx="911369" cy="847289"/>
            <a:chOff x="0" y="-57150"/>
            <a:chExt cx="812800" cy="755650"/>
          </a:xfrm>
        </p:grpSpPr>
        <p:sp>
          <p:nvSpPr>
            <p:cNvPr id="720" name="Google Shape;720;p2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25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22" name="Google Shape;722;p25"/>
          <p:cNvCxnSpPr/>
          <p:nvPr/>
        </p:nvCxnSpPr>
        <p:spPr>
          <a:xfrm rot="10800000">
            <a:off x="-5539851" y="8232523"/>
            <a:ext cx="8787885" cy="0"/>
          </a:xfrm>
          <a:prstGeom prst="straightConnector1">
            <a:avLst/>
          </a:prstGeom>
          <a:noFill/>
          <a:ln w="57150" cap="flat" cmpd="sng">
            <a:solidFill>
              <a:srgbClr val="24307F"/>
            </a:solidFill>
            <a:prstDash val="solid"/>
            <a:round/>
            <a:headEnd type="oval" w="lg" len="lg"/>
            <a:tailEnd type="none" w="sm" len="sm"/>
          </a:ln>
        </p:spPr>
      </p:cxnSp>
      <p:sp>
        <p:nvSpPr>
          <p:cNvPr id="723" name="Google Shape;723;p25"/>
          <p:cNvSpPr txBox="1"/>
          <p:nvPr/>
        </p:nvSpPr>
        <p:spPr>
          <a:xfrm>
            <a:off x="1028700" y="3299012"/>
            <a:ext cx="7980302" cy="2230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39" b="1">
                <a:solidFill>
                  <a:srgbClr val="267FBC"/>
                </a:solidFill>
                <a:latin typeface="Antonio"/>
                <a:ea typeface="Antonio"/>
                <a:cs typeface="Antonio"/>
                <a:sym typeface="Antonio"/>
              </a:rPr>
              <a:t>THANK YOU</a:t>
            </a:r>
            <a:endParaRPr/>
          </a:p>
        </p:txBody>
      </p:sp>
      <p:sp>
        <p:nvSpPr>
          <p:cNvPr id="724" name="Google Shape;724;p25"/>
          <p:cNvSpPr txBox="1"/>
          <p:nvPr/>
        </p:nvSpPr>
        <p:spPr>
          <a:xfrm>
            <a:off x="1028700" y="5448632"/>
            <a:ext cx="8115300" cy="87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65" b="1">
                <a:solidFill>
                  <a:srgbClr val="24307F"/>
                </a:solidFill>
                <a:latin typeface="Antonio"/>
                <a:ea typeface="Antonio"/>
                <a:cs typeface="Antonio"/>
                <a:sym typeface="Antonio"/>
              </a:rPr>
              <a:t>FOR YOUR ATTENTION</a:t>
            </a:r>
            <a:endParaRPr/>
          </a:p>
        </p:txBody>
      </p:sp>
      <p:grpSp>
        <p:nvGrpSpPr>
          <p:cNvPr id="725" name="Google Shape;725;p25"/>
          <p:cNvGrpSpPr/>
          <p:nvPr/>
        </p:nvGrpSpPr>
        <p:grpSpPr>
          <a:xfrm>
            <a:off x="-324674" y="-339737"/>
            <a:ext cx="18943852" cy="1426666"/>
            <a:chOff x="0" y="-57150"/>
            <a:chExt cx="4989327" cy="375748"/>
          </a:xfrm>
        </p:grpSpPr>
        <p:sp>
          <p:nvSpPr>
            <p:cNvPr id="726" name="Google Shape;726;p25"/>
            <p:cNvSpPr/>
            <p:nvPr/>
          </p:nvSpPr>
          <p:spPr>
            <a:xfrm>
              <a:off x="0" y="0"/>
              <a:ext cx="4989327" cy="318598"/>
            </a:xfrm>
            <a:custGeom>
              <a:avLst/>
              <a:gdLst/>
              <a:ahLst/>
              <a:cxnLst/>
              <a:rect l="l" t="t" r="r" b="b"/>
              <a:pathLst>
                <a:path w="4989327" h="318598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318598"/>
                  </a:lnTo>
                  <a:lnTo>
                    <a:pt x="0" y="318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25"/>
            <p:cNvSpPr txBox="1"/>
            <p:nvPr/>
          </p:nvSpPr>
          <p:spPr>
            <a:xfrm>
              <a:off x="0" y="-57150"/>
              <a:ext cx="4989327" cy="3757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8" name="Google Shape;728;p25"/>
          <p:cNvSpPr/>
          <p:nvPr/>
        </p:nvSpPr>
        <p:spPr>
          <a:xfrm>
            <a:off x="84211" y="85190"/>
            <a:ext cx="4192885" cy="908772"/>
          </a:xfrm>
          <a:custGeom>
            <a:avLst/>
            <a:gdLst/>
            <a:ahLst/>
            <a:cxnLst/>
            <a:rect l="l" t="t" r="r" b="b"/>
            <a:pathLst>
              <a:path w="4192885" h="908772" extrusionOk="0">
                <a:moveTo>
                  <a:pt x="0" y="0"/>
                </a:moveTo>
                <a:lnTo>
                  <a:pt x="4192885" y="0"/>
                </a:lnTo>
                <a:lnTo>
                  <a:pt x="4192885" y="908772"/>
                </a:lnTo>
                <a:lnTo>
                  <a:pt x="0" y="908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25"/>
          <p:cNvSpPr/>
          <p:nvPr/>
        </p:nvSpPr>
        <p:spPr>
          <a:xfrm>
            <a:off x="16429422" y="181703"/>
            <a:ext cx="1735956" cy="734796"/>
          </a:xfrm>
          <a:custGeom>
            <a:avLst/>
            <a:gdLst/>
            <a:ahLst/>
            <a:cxnLst/>
            <a:rect l="l" t="t" r="r" b="b"/>
            <a:pathLst>
              <a:path w="1735956" h="734796" extrusionOk="0">
                <a:moveTo>
                  <a:pt x="0" y="0"/>
                </a:moveTo>
                <a:lnTo>
                  <a:pt x="1735956" y="0"/>
                </a:lnTo>
                <a:lnTo>
                  <a:pt x="1735956" y="734796"/>
                </a:lnTo>
                <a:lnTo>
                  <a:pt x="0" y="7347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6C5337F2-BA27-2000-7E2D-DC1A9801F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0A435B1B-2EFE-00EF-0A7C-01116A3DB27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0A599EAE-3037-A484-CEB6-A9126372CE6E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358010BC-7526-A307-42B8-97AC9F5F3186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CB3F10EA-1FD0-82A0-EF16-A9C4F8EE2CD8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83651D44-556D-6525-B19C-7C51DDCB8B57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526A8A07-94CA-E3DF-6A22-1B0CB35EBC6C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FE33944C-2C69-4AEF-C951-46D09FB723F2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C323DBB6-326B-3CCE-921B-97E424FA5981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777EE2AE-7FCA-F34F-D201-4332AFD48B75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7B0453A9-28C5-8C7C-120E-07F6C553DCFD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4AF2C501-0D5D-BB1F-E067-E02E317F554F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9EE67085-F5A9-8F2C-F004-DD142123290F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12288570-10A1-2A5C-FA3D-DAE9D4E22022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E3BA74F2-E204-D02A-653C-92EFA1514049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FFFDA2D1-3596-1EFF-FA49-B9254163DD8E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B210B9C3-DEB6-9E52-CC7B-74D460349E2B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C3EF8CA2-96D1-E316-906E-299B33E79FD6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B892E37D-0ADA-EA7C-2F1F-6EF5B13BBD3B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>
            <a:extLst>
              <a:ext uri="{FF2B5EF4-FFF2-40B4-BE49-F238E27FC236}">
                <a16:creationId xmlns:a16="http://schemas.microsoft.com/office/drawing/2014/main" id="{1766DD5A-3DD7-6F7C-29A2-4C5D24308B9D}"/>
              </a:ext>
            </a:extLst>
          </p:cNvPr>
          <p:cNvSpPr txBox="1"/>
          <p:nvPr/>
        </p:nvSpPr>
        <p:spPr>
          <a:xfrm>
            <a:off x="6650716" y="978954"/>
            <a:ext cx="11488056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6000" dirty="0">
                <a:latin typeface="Phetsarath OT" panose="02000500000000020004" pitchFamily="2" charset="0"/>
                <a:cs typeface="Phetsarath OT" panose="02000500000000020004" pitchFamily="2" charset="0"/>
              </a:rPr>
              <a:t>ອົງປະກອບຂອງໂຄງສ້າງພື້ນຖານດິຈິຕອລ</a:t>
            </a:r>
            <a:endParaRPr lang="en-US" sz="6000" b="0" i="0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Poppins"/>
                <a:ea typeface="Poppins"/>
                <a:cs typeface="Poppins"/>
                <a:sym typeface="Poppins"/>
              </a:rPr>
              <a:t>(Key components of </a:t>
            </a:r>
            <a:r>
              <a:rPr lang="en-US" sz="4000" b="0" i="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 infrastructure)</a:t>
            </a:r>
            <a:endParaRPr sz="1600" dirty="0">
              <a:solidFill>
                <a:srgbClr val="27359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4D5FD-B951-CBFC-A6B4-4DDFE35F599C}"/>
              </a:ext>
            </a:extLst>
          </p:cNvPr>
          <p:cNvSpPr txBox="1"/>
          <p:nvPr/>
        </p:nvSpPr>
        <p:spPr>
          <a:xfrm>
            <a:off x="5926455" y="3360667"/>
            <a:ext cx="118529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4000" b="1" i="0" dirty="0">
                <a:solidFill>
                  <a:srgbClr val="17314B"/>
                </a:solidFill>
                <a:effectLst/>
                <a:latin typeface="Bariol"/>
              </a:rPr>
              <a:t>Hardware</a:t>
            </a:r>
            <a:r>
              <a:rPr lang="en-US" sz="4000" b="0" i="0" dirty="0">
                <a:solidFill>
                  <a:srgbClr val="17314B"/>
                </a:solidFill>
                <a:effectLst/>
                <a:latin typeface="Bariol"/>
              </a:rPr>
              <a:t>: Computers, mobile phones, </a:t>
            </a:r>
            <a:r>
              <a:rPr lang="en-US" sz="4000" b="0" i="0" u="sng" dirty="0">
                <a:solidFill>
                  <a:srgbClr val="17314B"/>
                </a:solidFill>
                <a:effectLst/>
                <a:latin typeface="Bariol"/>
                <a:hlinkClick r:id="rId6"/>
              </a:rPr>
              <a:t>Internet of Things (IoT)</a:t>
            </a:r>
            <a:r>
              <a:rPr lang="en-US" sz="4000" b="0" i="0" dirty="0">
                <a:solidFill>
                  <a:srgbClr val="17314B"/>
                </a:solidFill>
                <a:effectLst/>
                <a:latin typeface="Bariol"/>
              </a:rPr>
              <a:t> devices, servers, </a:t>
            </a:r>
            <a:r>
              <a:rPr lang="en-US" sz="4000" b="0" i="0" dirty="0" err="1">
                <a:solidFill>
                  <a:srgbClr val="17314B"/>
                </a:solidFill>
                <a:effectLst/>
                <a:latin typeface="Bariol"/>
              </a:rPr>
              <a:t>etc</a:t>
            </a:r>
            <a:endParaRPr lang="en-US" sz="4000" b="0" i="0" dirty="0">
              <a:solidFill>
                <a:srgbClr val="17314B"/>
              </a:solidFill>
              <a:effectLst/>
              <a:latin typeface="Bariol"/>
            </a:endParaRPr>
          </a:p>
        </p:txBody>
      </p:sp>
      <p:pic>
        <p:nvPicPr>
          <p:cNvPr id="1026" name="Picture 2" descr="Desktop Computer - Editmicro">
            <a:extLst>
              <a:ext uri="{FF2B5EF4-FFF2-40B4-BE49-F238E27FC236}">
                <a16:creationId xmlns:a16="http://schemas.microsoft.com/office/drawing/2014/main" id="{597567DA-3BFB-9CFA-F211-EA227E38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034" y="5114535"/>
            <a:ext cx="3752320" cy="350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veryday IP: Spreading the word about mobile phones | Dennemeyer.com">
            <a:extLst>
              <a:ext uri="{FF2B5EF4-FFF2-40B4-BE49-F238E27FC236}">
                <a16:creationId xmlns:a16="http://schemas.microsoft.com/office/drawing/2014/main" id="{FD731898-4509-56D0-5DA5-DF30AD578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143500"/>
            <a:ext cx="4752594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rver Clustering vs Dedicated Servers: Key Differences | Worldstream">
            <a:extLst>
              <a:ext uri="{FF2B5EF4-FFF2-40B4-BE49-F238E27FC236}">
                <a16:creationId xmlns:a16="http://schemas.microsoft.com/office/drawing/2014/main" id="{D75CE767-E3D9-6150-1794-8AED581A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198" y="7680624"/>
            <a:ext cx="3752321" cy="249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mplete Guide to Servers, Types, and Features | Spiceworks - Spiceworks">
            <a:extLst>
              <a:ext uri="{FF2B5EF4-FFF2-40B4-BE49-F238E27FC236}">
                <a16:creationId xmlns:a16="http://schemas.microsoft.com/office/drawing/2014/main" id="{95F6C9DF-DEA3-4936-5586-BF45194DE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082" y="4769698"/>
            <a:ext cx="4313764" cy="21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Is Internet Of Things Iot Works">
            <a:extLst>
              <a:ext uri="{FF2B5EF4-FFF2-40B4-BE49-F238E27FC236}">
                <a16:creationId xmlns:a16="http://schemas.microsoft.com/office/drawing/2014/main" id="{797BAE8F-1861-BAE1-D1C7-01E9F0568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48" y="8190502"/>
            <a:ext cx="3815012" cy="190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4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7FEFF5D4-5E54-A168-5AB3-B5ED8224F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B52BF66E-7844-558F-630F-1F05205275C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3BB56988-F3C3-9E6C-0D39-AC5BE72EF2F0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E692AFD3-3577-3918-D01B-2D94FC2B10A9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8C04F05D-958D-80FA-9538-777BD5D032B9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2BBB8515-F694-7E7A-D4BD-243FFEC258C6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8CC2E7B2-489C-B33F-BC3A-20AA95C447B3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C9557092-C293-4871-26DC-4CE4613EB308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687731C8-274F-2E1B-F5E2-54A265015F31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85691EEF-0E87-8457-5A9D-A8FAECEF8B99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A685157C-F4D5-1039-BB64-50B0773EF278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D586518F-39A9-808E-5F5A-32A537299B37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BCD33CAE-0294-1D74-AE0F-0A003743E442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9A071B76-778E-67F2-D6F7-42A1AA826F9A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39CD7D38-C065-8299-929C-4569C4C10B08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EAAB6EF1-20CE-1B04-96A4-33012075AEAF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E65F01C1-6BE1-9584-04BC-A0FEE4A3D653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966CFAF3-9BDB-29E7-C644-D0850239D237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ED2DE8C4-1C05-59DE-041C-2FBE17BF41C0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>
            <a:extLst>
              <a:ext uri="{FF2B5EF4-FFF2-40B4-BE49-F238E27FC236}">
                <a16:creationId xmlns:a16="http://schemas.microsoft.com/office/drawing/2014/main" id="{A1483CE4-5EBA-4AEF-4507-7D6D0BD980B8}"/>
              </a:ext>
            </a:extLst>
          </p:cNvPr>
          <p:cNvSpPr txBox="1"/>
          <p:nvPr/>
        </p:nvSpPr>
        <p:spPr>
          <a:xfrm>
            <a:off x="6650716" y="978954"/>
            <a:ext cx="11488056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6000" dirty="0">
                <a:latin typeface="Phetsarath OT" panose="02000500000000020004" pitchFamily="2" charset="0"/>
                <a:cs typeface="Phetsarath OT" panose="02000500000000020004" pitchFamily="2" charset="0"/>
              </a:rPr>
              <a:t>ອົງປະກອບຂອງໂຄງສ້າງພື້ນຖານດິຈິຕອລ</a:t>
            </a:r>
            <a:endParaRPr lang="en-US" sz="6000" b="0" i="0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Poppins"/>
                <a:ea typeface="Poppins"/>
                <a:cs typeface="Poppins"/>
                <a:sym typeface="Poppins"/>
              </a:rPr>
              <a:t>(Key components of </a:t>
            </a:r>
            <a:r>
              <a:rPr lang="en-US" sz="4000" b="0" i="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 infrastructure)</a:t>
            </a:r>
            <a:endParaRPr sz="1600" dirty="0">
              <a:solidFill>
                <a:srgbClr val="27359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Picture 2" descr="Charles Computer Classes - An operating system is a type of software  without which you cannot operate or run a computer. It acts as an  intermediary or translation system between computer hardware">
            <a:extLst>
              <a:ext uri="{FF2B5EF4-FFF2-40B4-BE49-F238E27FC236}">
                <a16:creationId xmlns:a16="http://schemas.microsoft.com/office/drawing/2014/main" id="{CE1DFDAC-489B-E49F-04C4-7347D1DDB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54" y="5232714"/>
            <a:ext cx="5446717" cy="49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oftware and Applications Introduction | Information Systems">
            <a:extLst>
              <a:ext uri="{FF2B5EF4-FFF2-40B4-BE49-F238E27FC236}">
                <a16:creationId xmlns:a16="http://schemas.microsoft.com/office/drawing/2014/main" id="{2A513D61-E60E-5E39-4F6E-AD547E24B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710" y="5356674"/>
            <a:ext cx="4763958" cy="413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C9A6FE-BB78-6E12-2BE3-635E6308491D}"/>
              </a:ext>
            </a:extLst>
          </p:cNvPr>
          <p:cNvSpPr txBox="1"/>
          <p:nvPr/>
        </p:nvSpPr>
        <p:spPr>
          <a:xfrm>
            <a:off x="5718516" y="3478993"/>
            <a:ext cx="118529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ຊອບແວ (</a:t>
            </a:r>
            <a:r>
              <a:rPr lang="en-US" sz="3200" b="1" i="0" dirty="0">
                <a:solidFill>
                  <a:srgbClr val="17314B"/>
                </a:solidFill>
                <a:effectLst/>
                <a:latin typeface="Bariol"/>
              </a:rPr>
              <a:t>Software</a:t>
            </a: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): ລະບົບປະຕິບັດການທີ່ເຮັດວຽກຮ່ວມກັບຮາດແວຄອມພິວເຕີ ແລະ ແອັບຕ່າງໆ (</a:t>
            </a:r>
            <a:r>
              <a:rPr lang="en-US" sz="3200" b="0" i="0" dirty="0">
                <a:solidFill>
                  <a:srgbClr val="17314B"/>
                </a:solidFill>
                <a:effectLst/>
                <a:latin typeface="Bariol"/>
              </a:rPr>
              <a:t>apps</a:t>
            </a: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)</a:t>
            </a:r>
            <a:endParaRPr lang="th-TH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1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5363041E-78A3-00A1-960B-50F8C1799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0790C4CE-840C-F560-32DF-6364C8E43B5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4CC55081-4DEE-68A8-C844-1AD74AC19B60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850C3D6E-A8BE-EFB6-0F0E-E24F535834EC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F3C36FF3-30F3-F88C-8561-37CABA0B2BF4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7A03B2B9-47B2-E42C-24D6-12FCA8177E41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85407FD3-8D36-CD63-003D-D92953FC6417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653C8D69-DE3F-AE05-3BB5-01C087B8CDD6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3A4B3B16-F83C-7DB1-732E-6244918C80A3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C3AC9569-70DA-7D25-1A46-906E0EC5CFAF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50A19386-9D3A-045C-EF21-A18844678FB1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DB80534D-7CF0-497E-8EF6-FA1DAB6BC7B6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05BBC846-7A06-C391-06E9-68340BB083CC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655DDC68-3C53-544D-681F-4041AC085E12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531627EF-3DF5-A09D-065D-B2D04AD4EBD2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12F44BB2-822E-EC8C-C771-960BC1053BB2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77768411-9E27-949F-FD30-82B7A528ED86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146F052E-F743-055E-A87D-B6B07A42C29B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F4411EC3-5B18-5DAE-C4BD-49684ADDF296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>
            <a:extLst>
              <a:ext uri="{FF2B5EF4-FFF2-40B4-BE49-F238E27FC236}">
                <a16:creationId xmlns:a16="http://schemas.microsoft.com/office/drawing/2014/main" id="{30663C39-696C-B1EC-D803-9CDB87CE2BFA}"/>
              </a:ext>
            </a:extLst>
          </p:cNvPr>
          <p:cNvSpPr txBox="1"/>
          <p:nvPr/>
        </p:nvSpPr>
        <p:spPr>
          <a:xfrm>
            <a:off x="6650716" y="978954"/>
            <a:ext cx="11488056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6000" dirty="0">
                <a:latin typeface="Phetsarath OT" panose="02000500000000020004" pitchFamily="2" charset="0"/>
                <a:cs typeface="Phetsarath OT" panose="02000500000000020004" pitchFamily="2" charset="0"/>
              </a:rPr>
              <a:t>ອົງປະກອບຂອງໂຄງສ້າງພື້ນຖານດິຈິຕອລ</a:t>
            </a:r>
            <a:endParaRPr lang="en-US" sz="6000" b="0" i="0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Poppins"/>
                <a:ea typeface="Poppins"/>
                <a:cs typeface="Poppins"/>
                <a:sym typeface="Poppins"/>
              </a:rPr>
              <a:t>(Key components of </a:t>
            </a:r>
            <a:r>
              <a:rPr lang="en-US" sz="4000" b="0" i="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 infrastructure)</a:t>
            </a:r>
            <a:endParaRPr sz="1600" dirty="0">
              <a:solidFill>
                <a:srgbClr val="27359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50" name="Picture 2" descr="What are Computer Networking Devices? | Computer Networking Products">
            <a:extLst>
              <a:ext uri="{FF2B5EF4-FFF2-40B4-BE49-F238E27FC236}">
                <a16:creationId xmlns:a16="http://schemas.microsoft.com/office/drawing/2014/main" id="{5F41E140-15D4-F864-2360-5E486D63E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92" y="5705658"/>
            <a:ext cx="5396374" cy="381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twork Fundamental | Iris's Computer Science Site">
            <a:extLst>
              <a:ext uri="{FF2B5EF4-FFF2-40B4-BE49-F238E27FC236}">
                <a16:creationId xmlns:a16="http://schemas.microsoft.com/office/drawing/2014/main" id="{D85A1C10-B5B5-6E07-510B-957EB70C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900" y="6124933"/>
            <a:ext cx="5063980" cy="34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30FC8D-AC9E-492E-8F6D-031AF1B7D41C}"/>
              </a:ext>
            </a:extLst>
          </p:cNvPr>
          <p:cNvSpPr txBox="1"/>
          <p:nvPr/>
        </p:nvSpPr>
        <p:spPr>
          <a:xfrm>
            <a:off x="5943445" y="3550769"/>
            <a:ext cx="11852910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ເຄືອຂ່າຍ (</a:t>
            </a:r>
            <a:r>
              <a:rPr lang="en-US" sz="2800" b="1" i="0" dirty="0">
                <a:solidFill>
                  <a:srgbClr val="17314B"/>
                </a:solidFill>
                <a:effectLst/>
                <a:latin typeface="Bariol"/>
              </a:rPr>
              <a:t>Network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): ເຄືອຂ່າຍທາງກາຍະພາບ ແລະ ສະເໝືອນ, ຕັ້ງແຕ່ສາຍທອງແດງ ຫຼື ສາຍໃຍແກ້ວນໍາແສງໃຕ້ດິນ ຈົນເຖິງເຄືອຂ່າຍທ້ອງຖິ່ນ (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LANs),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ເຄືອຂ່າຍບໍລິເວນກວ້າງ (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WANs)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 ອິນເຕີເນັດ.</a:t>
            </a:r>
            <a:endParaRPr lang="th-TH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BA0A17F0-DADB-6CF2-51CF-ACA4703B4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60FA7831-4204-C60B-9813-907E8E25952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75EEED69-AE2E-6C08-1C48-B92199490AE2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B4C898D2-9640-557B-B8E6-6FD40A9AC5D6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451CAB36-0D08-31B2-2D80-A1DA4BCD3571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EB45F507-60F6-C359-39AA-D98869A6E6A6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77D4C65D-BD31-527C-5EEC-36D3DEE40157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21044806-2462-231A-B674-A6F87D71ECE3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BA369D7A-B31F-D688-1325-3FE0D8B49E1B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6FEA7C95-8D55-8F9D-3001-6BC31230414D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060F4C6C-F850-EF4B-281E-272BBA9A2888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30ABA6A8-D6DB-2C42-B997-34DD3E3621BC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41BC5899-0D3E-09C0-681D-D20EB263F3E3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F453A517-E6CA-6200-139E-EA354B32C80A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552E5EBA-206C-5B90-8299-D19441D8E71F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1C03E584-0AFC-F0B9-35BF-0A3DFD87D240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299E015E-EBA6-5EFC-C684-80152730FBDD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14F7BB1F-29D7-80A4-1E64-B11806FEE36B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64707B3D-A2BA-CA34-937B-3ADE26277AB5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>
            <a:extLst>
              <a:ext uri="{FF2B5EF4-FFF2-40B4-BE49-F238E27FC236}">
                <a16:creationId xmlns:a16="http://schemas.microsoft.com/office/drawing/2014/main" id="{990DFC09-3090-D369-7DD9-2055BA038E24}"/>
              </a:ext>
            </a:extLst>
          </p:cNvPr>
          <p:cNvSpPr txBox="1"/>
          <p:nvPr/>
        </p:nvSpPr>
        <p:spPr>
          <a:xfrm>
            <a:off x="6650716" y="978954"/>
            <a:ext cx="11488056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6000" dirty="0">
                <a:latin typeface="Phetsarath OT" panose="02000500000000020004" pitchFamily="2" charset="0"/>
                <a:cs typeface="Phetsarath OT" panose="02000500000000020004" pitchFamily="2" charset="0"/>
              </a:rPr>
              <a:t>ອົງປະກອບຂອງໂຄງສ້າງພື້ນຖານດິຈິຕອລ</a:t>
            </a:r>
            <a:endParaRPr lang="en-US" sz="6000" b="0" i="0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Poppins"/>
                <a:ea typeface="Poppins"/>
                <a:cs typeface="Poppins"/>
                <a:sym typeface="Poppins"/>
              </a:rPr>
              <a:t>(Key components of </a:t>
            </a:r>
            <a:r>
              <a:rPr lang="en-US" sz="4000" b="0" i="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 infrastructure)</a:t>
            </a:r>
            <a:endParaRPr sz="1600" dirty="0">
              <a:solidFill>
                <a:srgbClr val="27359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74" name="Picture 2" descr="What is Data Center? Types, Functions and Components">
            <a:extLst>
              <a:ext uri="{FF2B5EF4-FFF2-40B4-BE49-F238E27FC236}">
                <a16:creationId xmlns:a16="http://schemas.microsoft.com/office/drawing/2014/main" id="{A12189FE-7C69-C241-1F75-BC4936E1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97" y="5426799"/>
            <a:ext cx="6825211" cy="378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ata Center Basics | Nlyte">
            <a:extLst>
              <a:ext uri="{FF2B5EF4-FFF2-40B4-BE49-F238E27FC236}">
                <a16:creationId xmlns:a16="http://schemas.microsoft.com/office/drawing/2014/main" id="{88AE42E5-E082-6E6D-37BD-677F714A2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443" y="5583555"/>
            <a:ext cx="6745557" cy="47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BA30D1-6144-1451-8033-46DEE75E10A9}"/>
              </a:ext>
            </a:extLst>
          </p:cNvPr>
          <p:cNvSpPr txBox="1"/>
          <p:nvPr/>
        </p:nvSpPr>
        <p:spPr>
          <a:xfrm>
            <a:off x="5640396" y="3045015"/>
            <a:ext cx="1185291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ສູນຂໍ້ມູນ (</a:t>
            </a:r>
            <a:r>
              <a:rPr lang="en-US" sz="3200" b="1" i="0" dirty="0">
                <a:solidFill>
                  <a:srgbClr val="17314B"/>
                </a:solidFill>
                <a:effectLst/>
                <a:latin typeface="Bariol"/>
              </a:rPr>
              <a:t>Data centers</a:t>
            </a: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): ສະຖານທີ່ເກັບຮັກສາເຊີບເວີ ແລະ ອຸປະກອນເຄືອຂ່າຍ ເພື່ອເກັບຮັກສາ, ປະມວນຜົນ ແລະ ແຈກຢາຍຂໍ້ມູນຈໍານວນຫຼວງຫຼາຍ</a:t>
            </a:r>
            <a:endParaRPr lang="th-TH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2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26853E85-97ED-251F-76AD-53D5D876A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7E9C4A0C-1607-C702-5568-C46F689983F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6B199E2B-9D11-A587-AE56-50CDE15B8860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A538CFCE-32B9-800F-4D96-10968C7769A1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2E3D38A1-9069-B7CC-E5D2-B0AA1DE1AA38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70264F6B-34AD-4830-72FB-85B4BC1FA6B7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33BE67B3-6B3A-D308-C09C-609E83CD9EF3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ED9AA8F8-8D6D-C784-E288-761408BE64EA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29BE512C-24E7-9783-E2D6-5E2B61F60946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A278082F-AC0A-B04C-2311-9AB1B1CEDDE9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E1B63C2A-4138-A385-C0F9-99E4CFA0C20C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A9F232DC-2F55-6332-F806-C5CFA9A7C05D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B3E2CB43-E861-C8E4-C987-09875156D057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47ED614A-481C-0E0D-5B2F-76F44A481843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32B5A719-F57E-D836-8E6E-E08731950F90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AE8FABD4-520D-AF02-96E4-3E7F44C588EC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8BA50BDE-64F9-454D-CB57-2CB840F5808A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E7EAD0DF-C09A-8FFA-B8FA-8FBD863DB3BA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AC09A7F7-97B5-CAE8-A923-A08BD3DF742C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>
            <a:extLst>
              <a:ext uri="{FF2B5EF4-FFF2-40B4-BE49-F238E27FC236}">
                <a16:creationId xmlns:a16="http://schemas.microsoft.com/office/drawing/2014/main" id="{AC307544-679B-AC5E-F4C0-4B1D1F648DD3}"/>
              </a:ext>
            </a:extLst>
          </p:cNvPr>
          <p:cNvSpPr txBox="1"/>
          <p:nvPr/>
        </p:nvSpPr>
        <p:spPr>
          <a:xfrm>
            <a:off x="6650716" y="978954"/>
            <a:ext cx="11488056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6000" dirty="0">
                <a:latin typeface="Phetsarath OT" panose="02000500000000020004" pitchFamily="2" charset="0"/>
                <a:cs typeface="Phetsarath OT" panose="02000500000000020004" pitchFamily="2" charset="0"/>
              </a:rPr>
              <a:t>ອົງປະກອບຂອງໂຄງສ້າງພື້ນຖານດິຈິຕອລ</a:t>
            </a:r>
            <a:endParaRPr lang="en-US" sz="6000" b="0" i="0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Poppins"/>
                <a:ea typeface="Poppins"/>
                <a:cs typeface="Poppins"/>
                <a:sym typeface="Poppins"/>
              </a:rPr>
              <a:t>(Key components of </a:t>
            </a:r>
            <a:r>
              <a:rPr lang="en-US" sz="4000" b="0" i="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 infrastructure)</a:t>
            </a:r>
            <a:endParaRPr sz="1600" dirty="0">
              <a:solidFill>
                <a:srgbClr val="27359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98" name="Picture 2" descr="Main cloud service models: IaaS, PaaS and SaaS">
            <a:extLst>
              <a:ext uri="{FF2B5EF4-FFF2-40B4-BE49-F238E27FC236}">
                <a16:creationId xmlns:a16="http://schemas.microsoft.com/office/drawing/2014/main" id="{37E1EC85-25E7-750B-62BF-53D971816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" b="7061"/>
          <a:stretch/>
        </p:blipFill>
        <p:spPr bwMode="auto">
          <a:xfrm>
            <a:off x="5232778" y="5237739"/>
            <a:ext cx="5501354" cy="512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loud Services | Types of Cloud Services | Cloud Services Benefits">
            <a:extLst>
              <a:ext uri="{FF2B5EF4-FFF2-40B4-BE49-F238E27FC236}">
                <a16:creationId xmlns:a16="http://schemas.microsoft.com/office/drawing/2014/main" id="{97B19019-FBF4-0785-27D4-6F40FB785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10" y="5260658"/>
            <a:ext cx="7054634" cy="48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4DDE2-BBFA-6E46-64B2-4B25F4AA469D}"/>
              </a:ext>
            </a:extLst>
          </p:cNvPr>
          <p:cNvSpPr txBox="1"/>
          <p:nvPr/>
        </p:nvSpPr>
        <p:spPr>
          <a:xfrm>
            <a:off x="5640396" y="3006607"/>
            <a:ext cx="11852910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ຄລາວຄອມພິວຕິ້ງ (</a:t>
            </a:r>
            <a:r>
              <a:rPr lang="en-US" sz="2800" b="1" i="0" dirty="0">
                <a:solidFill>
                  <a:srgbClr val="17314B"/>
                </a:solidFill>
                <a:effectLst/>
                <a:latin typeface="Bariol"/>
              </a:rPr>
              <a:t>Cloud computing </a:t>
            </a:r>
            <a:r>
              <a:rPr lang="lo-LA" sz="2800" b="1" i="0" dirty="0">
                <a:solidFill>
                  <a:srgbClr val="17314B"/>
                </a:solidFill>
                <a:effectLst/>
                <a:latin typeface="Bariol"/>
              </a:rPr>
              <a:t>)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: ບໍລິການທີ່ສົ່ງຜ່ານອິນເຕີເນັດ, ລວມທັງການເກັບຂໍ້ມູນໃນຄລາວ, ຊອບແວໃນຮູບແບບການບໍລິການ (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SaaS),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ແພລດຟອມໃນຮູບແບບການບໍລິການ (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PaaS) </a:t>
            </a:r>
            <a:r>
              <a:rPr lang="lo-LA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 ໂຄງສ້າງພື້ນຖານໃນຮູບແບບການບໍລິການ (</a:t>
            </a:r>
            <a:r>
              <a:rPr lang="en-US" sz="2800" dirty="0">
                <a:latin typeface="Phetsarath OT" panose="02000500000000020004" pitchFamily="2" charset="0"/>
                <a:cs typeface="Phetsarath OT" panose="02000500000000020004" pitchFamily="2" charset="0"/>
              </a:rPr>
              <a:t>IaaS).</a:t>
            </a:r>
            <a:endParaRPr lang="th-TH" sz="28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84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82490C4A-E99B-E217-D57D-5F3BBFF3B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0A88C4D7-2760-0275-B612-15E66A6672E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 dirty="0">
              <a:solidFill>
                <a:schemeClr val="dk1"/>
              </a:solidFill>
              <a:latin typeface="Phetsarath OT" panose="02000500000000020004" pitchFamily="2" charset="0"/>
              <a:ea typeface="Calibri"/>
              <a:cs typeface="Phetsarath OT" panose="02000500000000020004" pitchFamily="2" charset="0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CBC59BE2-8BCC-8E53-9AA8-B9B5B58A8D64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6628CEC1-F8D8-E223-3706-0A602615B8E0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D3D5B3FB-62A6-7040-7A8F-8278D5387AFD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605C4E49-DBC4-E09A-9D1F-130C6F90F1F1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DDCD0D85-5336-CF30-202E-F1FC5B50FF9C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12F72898-EE92-D5D3-2055-2B4972FD29F1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DEAF5498-967E-0694-F823-B5EA120EBE60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D0156C50-9461-0D77-DD85-57B99263705E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6968254C-8E4D-BD4F-C695-1E758601CF5A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BD975C69-38F7-1B8F-10B4-72963F54AC41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19B8A74C-4901-12F1-D502-E36B1304B254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75B1404E-C571-99A9-85A1-52DB94282934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77053682-07E8-1B48-03D1-10CCB081F467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67B25233-2805-D2BC-36A2-2FACE899A959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2F08F44C-465C-EEE8-8994-E75D381420F5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B9AF32FE-5F12-74D7-BA65-AF0A5EE8A165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B7FAA94E-45D0-C7B6-E187-92EEB7D2022D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>
            <a:extLst>
              <a:ext uri="{FF2B5EF4-FFF2-40B4-BE49-F238E27FC236}">
                <a16:creationId xmlns:a16="http://schemas.microsoft.com/office/drawing/2014/main" id="{67D60B4E-74A0-712D-405F-6A3ABBC3DC37}"/>
              </a:ext>
            </a:extLst>
          </p:cNvPr>
          <p:cNvSpPr txBox="1"/>
          <p:nvPr/>
        </p:nvSpPr>
        <p:spPr>
          <a:xfrm>
            <a:off x="6650716" y="978954"/>
            <a:ext cx="11488056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6000" dirty="0">
                <a:latin typeface="Phetsarath OT" panose="02000500000000020004" pitchFamily="2" charset="0"/>
                <a:cs typeface="Phetsarath OT" panose="02000500000000020004" pitchFamily="2" charset="0"/>
              </a:rPr>
              <a:t>ອົງປະກອບຂອງໂຄງສ້າງພື້ນຖານດິຈິຕອລ</a:t>
            </a:r>
            <a:endParaRPr lang="en-US" sz="6000" b="0" i="0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Poppins"/>
                <a:ea typeface="Poppins"/>
                <a:cs typeface="Poppins"/>
                <a:sym typeface="Poppins"/>
              </a:rPr>
              <a:t>(Key components of </a:t>
            </a:r>
            <a:r>
              <a:rPr lang="en-US" sz="4000" b="0" i="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 infrastructure)</a:t>
            </a:r>
            <a:endParaRPr sz="1600" dirty="0">
              <a:solidFill>
                <a:srgbClr val="27359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802BF-A1EC-75D4-8C9A-66858DD77059}"/>
              </a:ext>
            </a:extLst>
          </p:cNvPr>
          <p:cNvSpPr txBox="1"/>
          <p:nvPr/>
        </p:nvSpPr>
        <p:spPr>
          <a:xfrm>
            <a:off x="5731507" y="2967456"/>
            <a:ext cx="124072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o-LA" sz="3200" b="1" dirty="0">
                <a:solidFill>
                  <a:srgbClr val="17314B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ລະບົບຄວາມປອດໄພທາງໄຊເບີ້ </a:t>
            </a:r>
            <a:r>
              <a:rPr lang="en-US" sz="3200" b="1" dirty="0">
                <a:solidFill>
                  <a:srgbClr val="17314B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en-US" sz="3200" b="1" i="0" dirty="0">
                <a:solidFill>
                  <a:srgbClr val="17314B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Cybersecurity systems)</a:t>
            </a:r>
            <a:r>
              <a:rPr lang="en-US" sz="3200" b="0" i="0" dirty="0">
                <a:solidFill>
                  <a:srgbClr val="17314B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: </a:t>
            </a:r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ມາດຕະການຮັກສາຄວາມປອດໄພທາງຊອບແວ ແລະ ກາຍະພາບ ເພື່ອປົກປ້ອງໂຄງສ້າງພື້ນຖານດິຈິຕອລທຸກລະດັບ</a:t>
            </a:r>
            <a:endParaRPr lang="en-US" sz="3200" b="0" i="0" dirty="0">
              <a:solidFill>
                <a:srgbClr val="17314B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5124" name="Picture 4" descr="Cybersecurity Controls Explained | Sprintzeal">
            <a:extLst>
              <a:ext uri="{FF2B5EF4-FFF2-40B4-BE49-F238E27FC236}">
                <a16:creationId xmlns:a16="http://schemas.microsoft.com/office/drawing/2014/main" id="{5E4C58AD-FD47-2C75-DD3F-122CD43DC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68" y="5592203"/>
            <a:ext cx="10217172" cy="499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T Infrastructure Security Guide - Visartech Blog">
            <a:extLst>
              <a:ext uri="{FF2B5EF4-FFF2-40B4-BE49-F238E27FC236}">
                <a16:creationId xmlns:a16="http://schemas.microsoft.com/office/drawing/2014/main" id="{678F71A1-6CB1-A8E8-8601-EB58E072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591" y="6167993"/>
            <a:ext cx="6091327" cy="377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9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>
          <a:extLst>
            <a:ext uri="{FF2B5EF4-FFF2-40B4-BE49-F238E27FC236}">
              <a16:creationId xmlns:a16="http://schemas.microsoft.com/office/drawing/2014/main" id="{0AE913D3-991F-3265-4AC0-E14620C12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>
            <a:extLst>
              <a:ext uri="{FF2B5EF4-FFF2-40B4-BE49-F238E27FC236}">
                <a16:creationId xmlns:a16="http://schemas.microsoft.com/office/drawing/2014/main" id="{D8F2AC68-1D45-4BF0-E69B-AD7762597E9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2146" t="-27248" r="-4548" b="-229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h-TH" sz="1800" dirty="0">
              <a:solidFill>
                <a:schemeClr val="dk1"/>
              </a:solidFill>
              <a:latin typeface="Phetsarath OT" panose="02000500000000020004" pitchFamily="2" charset="0"/>
              <a:ea typeface="Calibri"/>
              <a:cs typeface="Phetsarath OT" panose="02000500000000020004" pitchFamily="2" charset="0"/>
              <a:sym typeface="Calibri"/>
            </a:endParaRPr>
          </a:p>
        </p:txBody>
      </p:sp>
      <p:grpSp>
        <p:nvGrpSpPr>
          <p:cNvPr id="122" name="Google Shape;122;p2">
            <a:extLst>
              <a:ext uri="{FF2B5EF4-FFF2-40B4-BE49-F238E27FC236}">
                <a16:creationId xmlns:a16="http://schemas.microsoft.com/office/drawing/2014/main" id="{8C05BCF9-5360-4924-03B3-AF0733E8D234}"/>
              </a:ext>
            </a:extLst>
          </p:cNvPr>
          <p:cNvGrpSpPr/>
          <p:nvPr/>
        </p:nvGrpSpPr>
        <p:grpSpPr>
          <a:xfrm rot="1856417">
            <a:off x="1652615" y="-2000734"/>
            <a:ext cx="970722" cy="5643002"/>
            <a:chOff x="0" y="-28575"/>
            <a:chExt cx="302828" cy="1760398"/>
          </a:xfrm>
        </p:grpSpPr>
        <p:sp>
          <p:nvSpPr>
            <p:cNvPr id="123" name="Google Shape;123;p2">
              <a:extLst>
                <a:ext uri="{FF2B5EF4-FFF2-40B4-BE49-F238E27FC236}">
                  <a16:creationId xmlns:a16="http://schemas.microsoft.com/office/drawing/2014/main" id="{4DE2C9C3-748B-1F2F-19A3-5662CC7DE8DB}"/>
                </a:ext>
              </a:extLst>
            </p:cNvPr>
            <p:cNvSpPr/>
            <p:nvPr/>
          </p:nvSpPr>
          <p:spPr>
            <a:xfrm>
              <a:off x="0" y="0"/>
              <a:ext cx="302828" cy="1731823"/>
            </a:xfrm>
            <a:custGeom>
              <a:avLst/>
              <a:gdLst/>
              <a:ahLst/>
              <a:cxnLst/>
              <a:rect l="l" t="t" r="r" b="b"/>
              <a:pathLst>
                <a:path w="302828" h="1731823" extrusionOk="0">
                  <a:moveTo>
                    <a:pt x="0" y="0"/>
                  </a:moveTo>
                  <a:lnTo>
                    <a:pt x="302828" y="0"/>
                  </a:lnTo>
                  <a:lnTo>
                    <a:pt x="302828" y="1731823"/>
                  </a:lnTo>
                  <a:lnTo>
                    <a:pt x="0" y="1731823"/>
                  </a:lnTo>
                  <a:close/>
                </a:path>
              </a:pathLst>
            </a:custGeom>
            <a:gradFill>
              <a:gsLst>
                <a:gs pos="0">
                  <a:srgbClr val="269ED6"/>
                </a:gs>
                <a:gs pos="100000">
                  <a:srgbClr val="27AAE1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>
              <a:extLst>
                <a:ext uri="{FF2B5EF4-FFF2-40B4-BE49-F238E27FC236}">
                  <a16:creationId xmlns:a16="http://schemas.microsoft.com/office/drawing/2014/main" id="{96801314-AB40-662A-9C70-416B05C48D2C}"/>
                </a:ext>
              </a:extLst>
            </p:cNvPr>
            <p:cNvSpPr txBox="1"/>
            <p:nvPr/>
          </p:nvSpPr>
          <p:spPr>
            <a:xfrm>
              <a:off x="0" y="-28575"/>
              <a:ext cx="302828" cy="1760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2">
            <a:extLst>
              <a:ext uri="{FF2B5EF4-FFF2-40B4-BE49-F238E27FC236}">
                <a16:creationId xmlns:a16="http://schemas.microsoft.com/office/drawing/2014/main" id="{69B322E8-D12D-B993-531E-87F9E5DFAD60}"/>
              </a:ext>
            </a:extLst>
          </p:cNvPr>
          <p:cNvGrpSpPr/>
          <p:nvPr/>
        </p:nvGrpSpPr>
        <p:grpSpPr>
          <a:xfrm rot="1840381">
            <a:off x="-719793" y="-2835119"/>
            <a:ext cx="4093319" cy="18204053"/>
            <a:chOff x="0" y="-28575"/>
            <a:chExt cx="1276957" cy="5678958"/>
          </a:xfrm>
        </p:grpSpPr>
        <p:sp>
          <p:nvSpPr>
            <p:cNvPr id="126" name="Google Shape;126;p2">
              <a:extLst>
                <a:ext uri="{FF2B5EF4-FFF2-40B4-BE49-F238E27FC236}">
                  <a16:creationId xmlns:a16="http://schemas.microsoft.com/office/drawing/2014/main" id="{5179B553-7682-61F1-18F0-EFF547DD2F0C}"/>
                </a:ext>
              </a:extLst>
            </p:cNvPr>
            <p:cNvSpPr/>
            <p:nvPr/>
          </p:nvSpPr>
          <p:spPr>
            <a:xfrm>
              <a:off x="0" y="0"/>
              <a:ext cx="1276957" cy="5650383"/>
            </a:xfrm>
            <a:custGeom>
              <a:avLst/>
              <a:gdLst/>
              <a:ahLst/>
              <a:cxnLst/>
              <a:rect l="l" t="t" r="r" b="b"/>
              <a:pathLst>
                <a:path w="1276957" h="5650383" extrusionOk="0">
                  <a:moveTo>
                    <a:pt x="0" y="0"/>
                  </a:moveTo>
                  <a:lnTo>
                    <a:pt x="1276957" y="0"/>
                  </a:lnTo>
                  <a:lnTo>
                    <a:pt x="1276957" y="5650383"/>
                  </a:lnTo>
                  <a:lnTo>
                    <a:pt x="0" y="5650383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>
              <a:extLst>
                <a:ext uri="{FF2B5EF4-FFF2-40B4-BE49-F238E27FC236}">
                  <a16:creationId xmlns:a16="http://schemas.microsoft.com/office/drawing/2014/main" id="{84797860-9E40-B00F-1FC4-18088F073527}"/>
                </a:ext>
              </a:extLst>
            </p:cNvPr>
            <p:cNvSpPr txBox="1"/>
            <p:nvPr/>
          </p:nvSpPr>
          <p:spPr>
            <a:xfrm>
              <a:off x="0" y="-28575"/>
              <a:ext cx="1276957" cy="5678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2">
            <a:extLst>
              <a:ext uri="{FF2B5EF4-FFF2-40B4-BE49-F238E27FC236}">
                <a16:creationId xmlns:a16="http://schemas.microsoft.com/office/drawing/2014/main" id="{621AD623-15F4-8E02-B68B-963A3620F826}"/>
              </a:ext>
            </a:extLst>
          </p:cNvPr>
          <p:cNvGrpSpPr/>
          <p:nvPr/>
        </p:nvGrpSpPr>
        <p:grpSpPr>
          <a:xfrm rot="-1788554">
            <a:off x="-448032" y="507295"/>
            <a:ext cx="3766175" cy="12987878"/>
            <a:chOff x="0" y="-28575"/>
            <a:chExt cx="1174900" cy="4051714"/>
          </a:xfrm>
        </p:grpSpPr>
        <p:sp>
          <p:nvSpPr>
            <p:cNvPr id="129" name="Google Shape;129;p2">
              <a:extLst>
                <a:ext uri="{FF2B5EF4-FFF2-40B4-BE49-F238E27FC236}">
                  <a16:creationId xmlns:a16="http://schemas.microsoft.com/office/drawing/2014/main" id="{AF397F91-1534-86B1-431F-7E5ACA8C70AF}"/>
                </a:ext>
              </a:extLst>
            </p:cNvPr>
            <p:cNvSpPr/>
            <p:nvPr/>
          </p:nvSpPr>
          <p:spPr>
            <a:xfrm>
              <a:off x="0" y="0"/>
              <a:ext cx="1174900" cy="4023139"/>
            </a:xfrm>
            <a:custGeom>
              <a:avLst/>
              <a:gdLst/>
              <a:ahLst/>
              <a:cxnLst/>
              <a:rect l="l" t="t" r="r" b="b"/>
              <a:pathLst>
                <a:path w="1174900" h="4023139" extrusionOk="0">
                  <a:moveTo>
                    <a:pt x="0" y="0"/>
                  </a:moveTo>
                  <a:lnTo>
                    <a:pt x="1174900" y="0"/>
                  </a:lnTo>
                  <a:lnTo>
                    <a:pt x="1174900" y="4023139"/>
                  </a:lnTo>
                  <a:lnTo>
                    <a:pt x="0" y="4023139"/>
                  </a:lnTo>
                  <a:close/>
                </a:path>
              </a:pathLst>
            </a:custGeom>
            <a:gradFill>
              <a:gsLst>
                <a:gs pos="0">
                  <a:srgbClr val="1A2047"/>
                </a:gs>
                <a:gs pos="100000">
                  <a:srgbClr val="29399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>
              <a:extLst>
                <a:ext uri="{FF2B5EF4-FFF2-40B4-BE49-F238E27FC236}">
                  <a16:creationId xmlns:a16="http://schemas.microsoft.com/office/drawing/2014/main" id="{B75295D6-E4C5-4398-9A9B-A3014782F03F}"/>
                </a:ext>
              </a:extLst>
            </p:cNvPr>
            <p:cNvSpPr txBox="1"/>
            <p:nvPr/>
          </p:nvSpPr>
          <p:spPr>
            <a:xfrm>
              <a:off x="0" y="-28575"/>
              <a:ext cx="1174900" cy="4051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225" tIns="49225" rIns="49225" bIns="49225" anchor="ctr" anchorCtr="0">
              <a:noAutofit/>
            </a:bodyPr>
            <a:lstStyle/>
            <a:p>
              <a:pPr marL="0" marR="0" lvl="0" indent="0" algn="ctr" rtl="0">
                <a:lnSpc>
                  <a:spcPct val="82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2">
            <a:extLst>
              <a:ext uri="{FF2B5EF4-FFF2-40B4-BE49-F238E27FC236}">
                <a16:creationId xmlns:a16="http://schemas.microsoft.com/office/drawing/2014/main" id="{6F8E71F1-A1BF-F117-26FD-F3B3E8E0B5AE}"/>
              </a:ext>
            </a:extLst>
          </p:cNvPr>
          <p:cNvGrpSpPr/>
          <p:nvPr/>
        </p:nvGrpSpPr>
        <p:grpSpPr>
          <a:xfrm>
            <a:off x="783779" y="8190502"/>
            <a:ext cx="896410" cy="833382"/>
            <a:chOff x="0" y="-57150"/>
            <a:chExt cx="812800" cy="755650"/>
          </a:xfrm>
        </p:grpSpPr>
        <p:sp>
          <p:nvSpPr>
            <p:cNvPr id="132" name="Google Shape;132;p2">
              <a:extLst>
                <a:ext uri="{FF2B5EF4-FFF2-40B4-BE49-F238E27FC236}">
                  <a16:creationId xmlns:a16="http://schemas.microsoft.com/office/drawing/2014/main" id="{9E0B50B2-B60A-361E-B7A3-1EAFF2035E6A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 extrusionOk="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>
              <a:gsLst>
                <a:gs pos="0">
                  <a:srgbClr val="27AAE1"/>
                </a:gs>
                <a:gs pos="100000">
                  <a:srgbClr val="254287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>
              <a:extLst>
                <a:ext uri="{FF2B5EF4-FFF2-40B4-BE49-F238E27FC236}">
                  <a16:creationId xmlns:a16="http://schemas.microsoft.com/office/drawing/2014/main" id="{08549A7A-97DF-A25F-C1DE-B01F34B84F84}"/>
                </a:ext>
              </a:extLst>
            </p:cNvPr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2">
            <a:extLst>
              <a:ext uri="{FF2B5EF4-FFF2-40B4-BE49-F238E27FC236}">
                <a16:creationId xmlns:a16="http://schemas.microsoft.com/office/drawing/2014/main" id="{F7B5C8C5-60CE-3937-728A-EFAE606A128D}"/>
              </a:ext>
            </a:extLst>
          </p:cNvPr>
          <p:cNvGrpSpPr/>
          <p:nvPr/>
        </p:nvGrpSpPr>
        <p:grpSpPr>
          <a:xfrm>
            <a:off x="-324674" y="-339738"/>
            <a:ext cx="18943852" cy="1199787"/>
            <a:chOff x="0" y="-57150"/>
            <a:chExt cx="4989327" cy="315993"/>
          </a:xfrm>
        </p:grpSpPr>
        <p:sp>
          <p:nvSpPr>
            <p:cNvPr id="136" name="Google Shape;136;p2">
              <a:extLst>
                <a:ext uri="{FF2B5EF4-FFF2-40B4-BE49-F238E27FC236}">
                  <a16:creationId xmlns:a16="http://schemas.microsoft.com/office/drawing/2014/main" id="{01569CB3-597E-EDBD-E19B-816EFF82025E}"/>
                </a:ext>
              </a:extLst>
            </p:cNvPr>
            <p:cNvSpPr/>
            <p:nvPr/>
          </p:nvSpPr>
          <p:spPr>
            <a:xfrm>
              <a:off x="0" y="0"/>
              <a:ext cx="4989327" cy="258843"/>
            </a:xfrm>
            <a:custGeom>
              <a:avLst/>
              <a:gdLst/>
              <a:ahLst/>
              <a:cxnLst/>
              <a:rect l="l" t="t" r="r" b="b"/>
              <a:pathLst>
                <a:path w="4989327" h="258843" extrusionOk="0">
                  <a:moveTo>
                    <a:pt x="0" y="0"/>
                  </a:moveTo>
                  <a:lnTo>
                    <a:pt x="4989327" y="0"/>
                  </a:lnTo>
                  <a:lnTo>
                    <a:pt x="4989327" y="258843"/>
                  </a:lnTo>
                  <a:lnTo>
                    <a:pt x="0" y="258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>
              <a:extLst>
                <a:ext uri="{FF2B5EF4-FFF2-40B4-BE49-F238E27FC236}">
                  <a16:creationId xmlns:a16="http://schemas.microsoft.com/office/drawing/2014/main" id="{F02A0377-7476-D5AD-CB19-2480C9F64A83}"/>
                </a:ext>
              </a:extLst>
            </p:cNvPr>
            <p:cNvSpPr txBox="1"/>
            <p:nvPr/>
          </p:nvSpPr>
          <p:spPr>
            <a:xfrm>
              <a:off x="0" y="-57150"/>
              <a:ext cx="4989327" cy="31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Google Shape;138;p2">
            <a:extLst>
              <a:ext uri="{FF2B5EF4-FFF2-40B4-BE49-F238E27FC236}">
                <a16:creationId xmlns:a16="http://schemas.microsoft.com/office/drawing/2014/main" id="{845B0833-4808-A6A4-4A37-4D50F1FC17CD}"/>
              </a:ext>
            </a:extLst>
          </p:cNvPr>
          <p:cNvSpPr/>
          <p:nvPr/>
        </p:nvSpPr>
        <p:spPr>
          <a:xfrm>
            <a:off x="131935" y="128042"/>
            <a:ext cx="2651775" cy="574749"/>
          </a:xfrm>
          <a:custGeom>
            <a:avLst/>
            <a:gdLst/>
            <a:ahLst/>
            <a:cxnLst/>
            <a:rect l="l" t="t" r="r" b="b"/>
            <a:pathLst>
              <a:path w="2651775" h="574749" extrusionOk="0">
                <a:moveTo>
                  <a:pt x="0" y="0"/>
                </a:moveTo>
                <a:lnTo>
                  <a:pt x="2651775" y="0"/>
                </a:lnTo>
                <a:lnTo>
                  <a:pt x="2651775" y="574749"/>
                </a:lnTo>
                <a:lnTo>
                  <a:pt x="0" y="574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>
            <a:extLst>
              <a:ext uri="{FF2B5EF4-FFF2-40B4-BE49-F238E27FC236}">
                <a16:creationId xmlns:a16="http://schemas.microsoft.com/office/drawing/2014/main" id="{14B9B871-DECB-2727-BA8D-4FC6699AE810}"/>
              </a:ext>
            </a:extLst>
          </p:cNvPr>
          <p:cNvSpPr/>
          <p:nvPr/>
        </p:nvSpPr>
        <p:spPr>
          <a:xfrm>
            <a:off x="16866668" y="172304"/>
            <a:ext cx="1253276" cy="530487"/>
          </a:xfrm>
          <a:custGeom>
            <a:avLst/>
            <a:gdLst/>
            <a:ahLst/>
            <a:cxnLst/>
            <a:rect l="l" t="t" r="r" b="b"/>
            <a:pathLst>
              <a:path w="1253276" h="530487" extrusionOk="0">
                <a:moveTo>
                  <a:pt x="0" y="0"/>
                </a:moveTo>
                <a:lnTo>
                  <a:pt x="1253277" y="0"/>
                </a:lnTo>
                <a:lnTo>
                  <a:pt x="1253277" y="530487"/>
                </a:lnTo>
                <a:lnTo>
                  <a:pt x="0" y="530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>
            <a:extLst>
              <a:ext uri="{FF2B5EF4-FFF2-40B4-BE49-F238E27FC236}">
                <a16:creationId xmlns:a16="http://schemas.microsoft.com/office/drawing/2014/main" id="{7D843213-0B18-3257-86DE-9FA84CADCBCB}"/>
              </a:ext>
            </a:extLst>
          </p:cNvPr>
          <p:cNvSpPr txBox="1"/>
          <p:nvPr/>
        </p:nvSpPr>
        <p:spPr>
          <a:xfrm>
            <a:off x="6650716" y="978954"/>
            <a:ext cx="11488056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o-LA" sz="6000" dirty="0">
                <a:latin typeface="Phetsarath OT" panose="02000500000000020004" pitchFamily="2" charset="0"/>
                <a:cs typeface="Phetsarath OT" panose="02000500000000020004" pitchFamily="2" charset="0"/>
              </a:rPr>
              <a:t>ຄວາມສໍາຄັນຂອງໂຄງສ້າງພື້ນຖານດິຈິຕອລ</a:t>
            </a:r>
            <a:endParaRPr lang="en-US" sz="6000" b="0" i="0" u="none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Poppins"/>
                <a:ea typeface="Poppins"/>
                <a:cs typeface="Poppins"/>
                <a:sym typeface="Poppins"/>
              </a:rPr>
              <a:t>(Importances of </a:t>
            </a:r>
            <a:r>
              <a:rPr lang="en-US" sz="4000" b="0" i="0" u="none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Digital infrastructure)</a:t>
            </a:r>
            <a:endParaRPr sz="1600" dirty="0">
              <a:solidFill>
                <a:srgbClr val="27359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02117-57BF-60DB-9E7E-B403CC63523D}"/>
              </a:ext>
            </a:extLst>
          </p:cNvPr>
          <p:cNvSpPr txBox="1"/>
          <p:nvPr/>
        </p:nvSpPr>
        <p:spPr>
          <a:xfrm>
            <a:off x="4935697" y="3817453"/>
            <a:ext cx="13203075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o-LA" sz="36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ຊຸກຍູ້ການເຕີບໂຕທາງເສດຖະກິດ ແລະ ນະວັດຕະກໍາ</a:t>
            </a:r>
            <a:endParaRPr lang="lo-LA" sz="36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o-LA" sz="36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ອໍານວຍຄວາມສະດວກໃຫ້ແກ່ການສື່ສານ ແລະ ການຮ່ວມມື.</a:t>
            </a:r>
            <a:endParaRPr lang="lo-LA" sz="3600" dirty="0">
              <a:solidFill>
                <a:schemeClr val="tx1"/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o-LA" sz="3600" i="0" dirty="0">
                <a:solidFill>
                  <a:schemeClr val="tx1"/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ສະໜັບສະໜູນການບໍລິການທີ່ຈໍາເປັນ (ສາທາລະນະສຸກ, ການສຶກສາ, ພາກລັດ,...)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ເຮັດໃຫ້ສາມາດເຂົ້າເຖິງຂໍ້ມູນຂ່າວສານ ແລະ ຄວາມຮູ້ໄດ້.</a:t>
            </a:r>
          </a:p>
          <a:p>
            <a:pPr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lo-LA" sz="3600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ມີຄວາມສໍາຄັນຢ່າງຍິ່ງຕໍ່ການປັບຕົວເຂົ້າກັບຄວາມຕ້ອງການຂອງສະຕະວັດທີ 21.</a:t>
            </a:r>
            <a:endParaRPr lang="en-US" sz="3600" i="0" dirty="0">
              <a:solidFill>
                <a:schemeClr val="tx1"/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36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1136</Words>
  <Application>Microsoft Office PowerPoint</Application>
  <PresentationFormat>Custom</PresentationFormat>
  <Paragraphs>102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Antonio</vt:lpstr>
      <vt:lpstr>Bariol</vt:lpstr>
      <vt:lpstr>Poppins</vt:lpstr>
      <vt:lpstr>Arial</vt:lpstr>
      <vt:lpstr>Calibri</vt:lpstr>
      <vt:lpstr>Poppins SemiBold</vt:lpstr>
      <vt:lpstr>Phetsarath OT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lenovo</dc:creator>
  <cp:lastModifiedBy>lenovo</cp:lastModifiedBy>
  <cp:revision>11</cp:revision>
  <dcterms:created xsi:type="dcterms:W3CDTF">2006-08-16T00:00:00Z</dcterms:created>
  <dcterms:modified xsi:type="dcterms:W3CDTF">2025-05-19T15:13:08Z</dcterms:modified>
</cp:coreProperties>
</file>