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hetsarath"/>
      <p:regular r:id="rId22"/>
      <p:bold r:id="rId23"/>
    </p:embeddedFont>
    <p:embeddedFont>
      <p:font typeface="Antonio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Phetsarath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24" Type="http://schemas.openxmlformats.org/officeDocument/2006/relationships/font" Target="fonts/Antonio-bold.fntdata"/><Relationship Id="rId12" Type="http://schemas.openxmlformats.org/officeDocument/2006/relationships/slide" Target="slides/slide7.xml"/><Relationship Id="rId23" Type="http://schemas.openxmlformats.org/officeDocument/2006/relationships/font" Target="fonts/Phetsarath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institutional digital transformation leadership=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ການນຳພາການປ່ຽນແປງດິຈິຕອນສະຖາບັນ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infrastructure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ພື້ນຖານໂຄງລ່າງດິຈິຕອນ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Learning Management System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= ລະບົບຈັດການການຮຽນ-ການສອນ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instructional design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ການອອກແບບການສິດສອນ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educational resource portal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ລະບົບແຫລ່ງຊັບພະຍາກອນການສຶກສາແບບເປີດເສລີ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access online platform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ລະບົບອອນລາຍເປີດກວ້າງ</a:t>
            </a:r>
            <a:endParaRPr b="0" i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digital learning training center ( DXLTC)</a:t>
            </a:r>
            <a:r>
              <a:rPr b="0" i="1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ສູນຝຶກອົບຮົມການຮຽນຮູ້ດິຈິຕອນ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learning management system (LMS)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ລະບົບຈັດການການຮຽນດິຈິຕອນ (LMS)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international alliance</a:t>
            </a:r>
            <a:r>
              <a:rPr b="0" i="0" lang="en-US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rPr>
              <a:t> = ສະມາຊິກເຄືອຂ່າຍ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ລະຫວ່າງຊາດ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Baseline Study on existing status of DX = </a:t>
            </a:r>
            <a:r>
              <a:rPr b="0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ການສຶກສາພື້ນຖານກ່ຽວກັບສະຖານະພາບປະຈຸບັນຂອງການຫັນປ່ຽນເປັນດີຈິຕອລ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Benchmarking study to establish the pre-requisites and requirements for DX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ການສຶກສາຈຸດອ້າງອີງ ເພື່ອກຳນົດເງື່ອນໄຂ ແລະ ຄວາມຕ້ອງການສຳລັບ ການປ່ຽນແປງດິຈິຕອນ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Institutional Digital Transformation Leadership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ຄວາມສາມາດໃນການຊີ້ນຳການປ່ຽນແປງດິຈິຕອນຂອງສະຖາບັນ = ຄວາມສາມາດຂອງຜູ້ນຳໃນການປ່ຽນແປງດິຈິຕອນສະຖາບັນ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Infrastructure and Instructional Design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ຄວາມສາມາດທາງດ້ານດິຈິຕອນພື້ນຖານ ແລະ ການອອກແບບການສິດສອນ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Teaching and Learning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ຄວາມສາມາດໃນການສິດສອນ ແລະ ການຮຽນຮູ້ດິຈິຕອນ = ທັກສະການສອນ ແລະ ຮຽນແບບດິຈິຕອນ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and 17-21 Feb 2025  WP004 Training of the Trainers (ToT) Programme NUOL, Cambodia =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Designing Institutional Digital Transformation Framework and Governance for university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ການອອກແບບກອບການປປ່ຽນແປງ ແລະ ການຄຸ້ມຄອງດິຈິຕອນສະຖາບັນສຳລັບມະຫາວິທະຍາໄລ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of Digital Infrastructure and Instructional Design for ICT Managers and Teaching Assistants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ການສ້າງຄວາມເຂັ້ມແຂງດ້ານເຄືອຂ່າຍດິຈິຕອນ ແລະ ການອອກແບບການສິດສອນ ສຳລັບຜູ້ຈັດການ ICT ແລະ ຜູ້ຊ່ວຍການສອນ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in the design, delivery, assessment and monitoring of digital education for teachers/academic staff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ການສ້າງຄວາມເຂັ້ມແຂງໃນການອອກແບບ, ການຈັດຕັ້ງປະຕິບັດ, ການປະເມີນຜົນ ແລະ ການຕິດຕາມການສຶກສາແບບດິຈິຕອນ ສຳລັບຄູ-ອາຈານ/ບຸກຄະລາກອນວິຊາການ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WP005 -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ການຮັບປະກັນຄຸນນະພາບໂຄງການ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WP006 -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ຄວາມຍືນຍົງຂອງໂຄງການ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WP007 -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ຜົນຂອງໂຄງການ ແລະ ການເຜີຍແຜ່ຜົນງານໂຄງການ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Baseline Study on existing status of DX = </a:t>
            </a:r>
            <a:r>
              <a:rPr b="0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ການສຶກສາພື້ນຖານກ່ຽວກັບສະຖານະພາບປະຈຸບັນຂອງການຫັນປ່ຽນເປັນດີຈິຕອລ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Benchmarking study to establish the pre-requisites and requirements for DX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ການສຶກສາຈຸດອ້າງອີງ ເພື່ອກຳນົດເງື່ອນໄຂ ແລະ ຄວາມຕ້ອງການສຳລັບ ການປ່ຽນແປງດິຈິຕອນ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Institutional Digital Transformation Leadership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ຄວາມສາມາດໃນການຊີ້ນຳການປ່ຽນແປງດິຈິຕອນຂອງສະຖາບັນ = ຄວາມສາມາດຂອງຜູ້ນຳໃນການປ່ຽນແປງດິຈິຕອນສະຖາບັນ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Infrastructure and Instructional Design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ຄວາມສາມາດທາງດ້ານດິຈິຕອນພື້ນຖານ ແລະ ການອອກແບບການສິດສອນ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Teaching and Learning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ຄວາມສາມາດໃນການສິດສອນ ແລະ ການຮຽນຮູ້ດິຈິຕອນ = ທັກສະການສອນ ແລະ ຮຽນແບບດິຈິຕອນ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and 17-21 Feb 2025  WP004 Training of the Trainers (ToT) Programme NUOL, Cambodia =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Designing Institutional Digital Transformation Framework and Governance for university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ການອອກແບບກອບການປປ່ຽນແປງ ແລະ ການຄຸ້ມຄອງດິຈິຕອນສະຖາບັນສຳລັບມະຫາວິທະຍາໄລ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of Digital Infrastructure and Instructional Design for ICT Managers and Teaching Assistants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ການສ້າງຄວາມເຂັ້ມແຂງດ້ານເຄືອຂ່າຍດິຈິຕອນ ແລະ ການອອກແບບການສິດສອນ ສຳລັບຜູ້ຈັດການ ICT ແລະ ຜູ້ຊ່ວຍການສອນ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in the design, delivery, assessment and monitoring of digital education for teachers/academic staff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ການສ້າງຄວາມເຂັ້ມແຂງໃນການອອກແບບ, ການຈັດຕັ້ງປະຕິບັດ, ການປະເມີນຜົນ ແລະ ການຕິດຕາມການສຶກສາແບບດິຈິຕອນ ສຳລັບຄູ-ອາຈານ/ບຸກຄະລາກອນວິຊາການ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8.png"/><Relationship Id="rId5" Type="http://schemas.openxmlformats.org/officeDocument/2006/relationships/image" Target="../media/image10.jp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image" Target="../media/image13.jp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-682620" y="8575263"/>
            <a:ext cx="7861308" cy="1299819"/>
            <a:chOff x="0" y="-28575"/>
            <a:chExt cx="8368158" cy="1383623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8368158" cy="1355048"/>
            </a:xfrm>
            <a:custGeom>
              <a:rect b="b" l="l" r="r" t="t"/>
              <a:pathLst>
                <a:path extrusionOk="0" h="1355048" w="836815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0" name="Google Shape;100;p13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103" name="Google Shape;103;p13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9" name="Google Shape;109;p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2" name="Google Shape;112;p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3" name="Google Shape;113;p13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114" name="Google Shape;114;p13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3"/>
          <p:cNvSpPr/>
          <p:nvPr/>
        </p:nvSpPr>
        <p:spPr>
          <a:xfrm>
            <a:off x="124273" y="86957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16354916" y="177585"/>
            <a:ext cx="1808769" cy="765616"/>
          </a:xfrm>
          <a:custGeom>
            <a:rect b="b" l="l" r="r" t="t"/>
            <a:pathLst>
              <a:path extrusionOk="0" h="765616" w="1808769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3"/>
          <p:cNvSpPr txBox="1"/>
          <p:nvPr/>
        </p:nvSpPr>
        <p:spPr>
          <a:xfrm>
            <a:off x="1028700" y="8737003"/>
            <a:ext cx="6149988" cy="1054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3" u="none" cap="none" strike="noStrike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ຄຳພັນ ສີດທະວົງ</a:t>
            </a:r>
            <a:endParaRPr b="1" i="0" sz="2973" u="none" cap="none" strike="noStrike">
              <a:solidFill>
                <a:srgbClr val="FFFFFF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3" u="none" cap="none" strike="noStrike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ຜູ້ປະສານງານໂຄງການ</a:t>
            </a:r>
            <a:endParaRPr b="1" i="0" sz="2973" u="none" cap="none" strike="noStrike">
              <a:solidFill>
                <a:srgbClr val="FFFFFF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228600" y="1799225"/>
            <a:ext cx="116553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ພາບລວມຂອງໂຄງການ DX.SEA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2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37" name="Google Shape;337;p22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38" name="Google Shape;338;p22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2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40" name="Google Shape;340;p22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1" name="Google Shape;341;p22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2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43" name="Google Shape;343;p22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4" name="Google Shape;344;p22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2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46" name="Google Shape;346;p22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7" name="Google Shape;347;p2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22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49" name="Google Shape;349;p22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50" name="Google Shape;350;p22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1" name="Google Shape;351;p22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2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2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2"/>
          <p:cNvSpPr txBox="1"/>
          <p:nvPr/>
        </p:nvSpPr>
        <p:spPr>
          <a:xfrm>
            <a:off x="7590700" y="606587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ຂອງໂຄງການຕໍ່ໄປ</a:t>
            </a:r>
            <a:endParaRPr/>
          </a:p>
        </p:txBody>
      </p:sp>
      <p:pic>
        <p:nvPicPr>
          <p:cNvPr id="355" name="Google Shape;3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6773" y="1630216"/>
            <a:ext cx="11841227" cy="848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23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63" name="Google Shape;363;p23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4" name="Google Shape;364;p23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3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66" name="Google Shape;366;p23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67" name="Google Shape;367;p23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3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69" name="Google Shape;369;p23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0" name="Google Shape;370;p23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3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72" name="Google Shape;372;p2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3" name="Google Shape;373;p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3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75" name="Google Shape;375;p23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76" name="Google Shape;376;p23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7" name="Google Shape;377;p23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3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3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3"/>
          <p:cNvSpPr txBox="1"/>
          <p:nvPr/>
        </p:nvSpPr>
        <p:spPr>
          <a:xfrm>
            <a:off x="7590700" y="606587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ຂອງໂຄງການຕໍ່ໄປ</a:t>
            </a:r>
            <a:endParaRPr/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6882" y="2369102"/>
            <a:ext cx="12234662" cy="665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387" name="Google Shape;387;p24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388" name="Google Shape;388;p24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89" name="Google Shape;389;p24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4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391" name="Google Shape;391;p24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92" name="Google Shape;392;p24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4"/>
          <p:cNvGrpSpPr/>
          <p:nvPr/>
        </p:nvGrpSpPr>
        <p:grpSpPr>
          <a:xfrm>
            <a:off x="-3156240" y="8500324"/>
            <a:ext cx="10060732" cy="757976"/>
            <a:chOff x="0" y="-28575"/>
            <a:chExt cx="9650575" cy="727075"/>
          </a:xfrm>
        </p:grpSpPr>
        <p:sp>
          <p:nvSpPr>
            <p:cNvPr id="394" name="Google Shape;394;p24"/>
            <p:cNvSpPr/>
            <p:nvPr/>
          </p:nvSpPr>
          <p:spPr>
            <a:xfrm>
              <a:off x="0" y="0"/>
              <a:ext cx="9650575" cy="698500"/>
            </a:xfrm>
            <a:custGeom>
              <a:rect b="b" l="l" r="r" t="t"/>
              <a:pathLst>
                <a:path extrusionOk="0" h="698500" w="9650575">
                  <a:moveTo>
                    <a:pt x="9650575" y="349250"/>
                  </a:moveTo>
                  <a:lnTo>
                    <a:pt x="944737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9447375" y="0"/>
                  </a:lnTo>
                  <a:lnTo>
                    <a:pt x="9650575" y="349250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5" name="Google Shape;395;p24"/>
            <p:cNvSpPr txBox="1"/>
            <p:nvPr/>
          </p:nvSpPr>
          <p:spPr>
            <a:xfrm>
              <a:off x="114300" y="-28575"/>
              <a:ext cx="9421975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4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397" name="Google Shape;397;p24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8" name="Google Shape;398;p2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24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24"/>
          <p:cNvSpPr/>
          <p:nvPr/>
        </p:nvSpPr>
        <p:spPr>
          <a:xfrm>
            <a:off x="9175342" y="1590144"/>
            <a:ext cx="8180388" cy="7106712"/>
          </a:xfrm>
          <a:custGeom>
            <a:rect b="b" l="l" r="r" t="t"/>
            <a:pathLst>
              <a:path extrusionOk="0" h="7106712" w="8180388">
                <a:moveTo>
                  <a:pt x="0" y="0"/>
                </a:moveTo>
                <a:lnTo>
                  <a:pt x="8180389" y="0"/>
                </a:lnTo>
                <a:lnTo>
                  <a:pt x="8180389" y="7106712"/>
                </a:lnTo>
                <a:lnTo>
                  <a:pt x="0" y="7106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4"/>
          <p:cNvSpPr/>
          <p:nvPr/>
        </p:nvSpPr>
        <p:spPr>
          <a:xfrm>
            <a:off x="9418232" y="1811908"/>
            <a:ext cx="7694609" cy="6663184"/>
          </a:xfrm>
          <a:custGeom>
            <a:rect b="b" l="l" r="r" t="t"/>
            <a:pathLst>
              <a:path extrusionOk="0" h="3708400" w="428244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8779" r="-28777" t="0"/>
            </a:stretch>
          </a:blipFill>
          <a:ln>
            <a:noFill/>
          </a:ln>
        </p:spPr>
      </p:sp>
      <p:grpSp>
        <p:nvGrpSpPr>
          <p:cNvPr id="404" name="Google Shape;404;p24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405" name="Google Shape;405;p24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06" name="Google Shape;406;p24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4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408" name="Google Shape;408;p2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09" name="Google Shape;409;p2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411" name="Google Shape;411;p2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12" name="Google Shape;412;p2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3" name="Google Shape;413;p24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414" name="Google Shape;414;p24"/>
          <p:cNvSpPr txBox="1"/>
          <p:nvPr/>
        </p:nvSpPr>
        <p:spPr>
          <a:xfrm>
            <a:off x="1028700" y="3299012"/>
            <a:ext cx="7980302" cy="22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239">
                <a:solidFill>
                  <a:srgbClr val="267FBC"/>
                </a:solidFill>
                <a:latin typeface="Antonio"/>
                <a:ea typeface="Antonio"/>
                <a:cs typeface="Antonio"/>
                <a:sym typeface="Antonio"/>
              </a:rPr>
              <a:t>THANK YOU</a:t>
            </a:r>
            <a:endParaRPr/>
          </a:p>
        </p:txBody>
      </p:sp>
      <p:sp>
        <p:nvSpPr>
          <p:cNvPr id="415" name="Google Shape;415;p24"/>
          <p:cNvSpPr txBox="1"/>
          <p:nvPr/>
        </p:nvSpPr>
        <p:spPr>
          <a:xfrm>
            <a:off x="1028700" y="5448632"/>
            <a:ext cx="8115300" cy="87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65">
                <a:solidFill>
                  <a:srgbClr val="24307F"/>
                </a:solidFill>
                <a:latin typeface="Antonio"/>
                <a:ea typeface="Antonio"/>
                <a:cs typeface="Antonio"/>
                <a:sym typeface="Antonio"/>
              </a:rPr>
              <a:t>FOR YOUR ATTENTION</a:t>
            </a:r>
            <a:endParaRPr/>
          </a:p>
        </p:txBody>
      </p:sp>
      <p:grpSp>
        <p:nvGrpSpPr>
          <p:cNvPr id="416" name="Google Shape;416;p24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417" name="Google Shape;417;p24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8" name="Google Shape;418;p24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24"/>
          <p:cNvSpPr/>
          <p:nvPr/>
        </p:nvSpPr>
        <p:spPr>
          <a:xfrm>
            <a:off x="84211" y="85190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4"/>
          <p:cNvSpPr/>
          <p:nvPr/>
        </p:nvSpPr>
        <p:spPr>
          <a:xfrm>
            <a:off x="16429422" y="181703"/>
            <a:ext cx="1735956" cy="734796"/>
          </a:xfrm>
          <a:custGeom>
            <a:rect b="b" l="l" r="r" t="t"/>
            <a:pathLst>
              <a:path extrusionOk="0" h="734796" w="1735956">
                <a:moveTo>
                  <a:pt x="0" y="0"/>
                </a:moveTo>
                <a:lnTo>
                  <a:pt x="1735956" y="0"/>
                </a:lnTo>
                <a:lnTo>
                  <a:pt x="1735956" y="734796"/>
                </a:lnTo>
                <a:lnTo>
                  <a:pt x="0" y="734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>
            <a:hlinkClick action="ppaction://hlinksldjump" r:id="rId3"/>
          </p:cNvPr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126" name="Google Shape;126;p14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8" name="Google Shape;128;p14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31" name="Google Shape;131;p14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63491" y="8575263"/>
            <a:ext cx="7861308" cy="1299819"/>
            <a:chOff x="0" y="-28575"/>
            <a:chExt cx="8368158" cy="1383623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8368158" cy="1355048"/>
            </a:xfrm>
            <a:custGeom>
              <a:rect b="b" l="l" r="r" t="t"/>
              <a:pathLst>
                <a:path extrusionOk="0" h="1355048" w="836815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4" name="Google Shape;134;p14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7" name="Google Shape;137;p1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139" name="Google Shape;139;p14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140" name="Google Shape;140;p14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43" name="Google Shape;143;p14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6" name="Google Shape;146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9" name="Google Shape;149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p14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151" name="Google Shape;151;p14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3" name="Google Shape;153;p14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/>
          <p:nvPr/>
        </p:nvSpPr>
        <p:spPr>
          <a:xfrm>
            <a:off x="124273" y="86957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16354916" y="177585"/>
            <a:ext cx="1808769" cy="765616"/>
          </a:xfrm>
          <a:custGeom>
            <a:rect b="b" l="l" r="r" t="t"/>
            <a:pathLst>
              <a:path extrusionOk="0" h="765616" w="1808769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 txBox="1"/>
          <p:nvPr/>
        </p:nvSpPr>
        <p:spPr>
          <a:xfrm>
            <a:off x="326662" y="8737003"/>
            <a:ext cx="7598138" cy="1019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ພວກເຮົາຈະສ້າງຄວາມເຂັ້ມແຂງໃຫ້ຄູສອນ 1,000+ ຄົນພາຍໃນປີ 2025. </a:t>
            </a:r>
            <a:r>
              <a:rPr b="0" i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"By 2025, we’ll empower 1,000+ educators across Southeast Asia."</a:t>
            </a:r>
            <a:endParaRPr b="1" sz="2000">
              <a:solidFill>
                <a:schemeClr val="lt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767770" y="1365312"/>
            <a:ext cx="94313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ASEAN Connectivity - Digital Innovation</a:t>
            </a:r>
            <a:endParaRPr/>
          </a:p>
        </p:txBody>
      </p:sp>
      <p:pic>
        <p:nvPicPr>
          <p:cNvPr id="158" name="Google Shape;158;p14" title="ASEAN Connectivity - Digital Innovation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821" y="2444438"/>
            <a:ext cx="8399951" cy="474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>
            <a:off x="0" y="564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66" name="Google Shape;166;p1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5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69" name="Google Shape;169;p15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5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71" name="Google Shape;171;p15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2" name="Google Shape;172;p15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5" name="Google Shape;175;p1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5"/>
          <p:cNvSpPr txBox="1"/>
          <p:nvPr/>
        </p:nvSpPr>
        <p:spPr>
          <a:xfrm>
            <a:off x="6496615" y="1263211"/>
            <a:ext cx="10953185" cy="6778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ສັງລວມໂຄງການໂດຍຫຍໍ້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ຊື່ໂຄງການ : </a:t>
            </a:r>
            <a:r>
              <a:rPr b="1" i="0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ການເລັ່ງຫັນເປັນດິຈິຕອລສຳລັບສະຖາບັນການສຶກສາຂັ້ນສູງໃນອາຊີອາຄະເນ</a:t>
            </a:r>
            <a:endParaRPr b="1" i="0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ຊື່ໂຄງການທີ່ຍື່ນສະເໜີ: ERASMUS-EDU-2022-CBHE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ລະຫັດໂຄງການ: 101083265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ຊື່ຫຍໍ້ຂອງໂຄງການ: DX.SEA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ໄລຍະເວລາຂອງໂຄງການ: 36 ເດືອນ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ງົບປະມານທີ່ຍື່ນສະເໜີ: 839 337.00 EUR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ງົບປະມານອະນຸມັດສູງສຸດ: 755 403.51 EUR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ສູນກາງການປະສານງານ: Universiti Teknologi Malaysia (UTM)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ຜູ້ປະສານໂຄງການ: Prof Dr Nordin Yahaya (UTM)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177" name="Google Shape;177;p15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9" name="Google Shape;179;p15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6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9" name="Google Shape;189;p16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6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91" name="Google Shape;191;p16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2" name="Google Shape;192;p16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6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94" name="Google Shape;194;p16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5" name="Google Shape;195;p16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97" name="Google Shape;197;p16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8" name="Google Shape;198;p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6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01" name="Google Shape;201;p16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2" name="Google Shape;202;p16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6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5" name="Google Shape;20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5909" y="2705100"/>
            <a:ext cx="11974596" cy="6039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7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3" name="Google Shape;213;p17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6" name="Google Shape;216;p17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7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18" name="Google Shape;218;p17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9" name="Google Shape;219;p17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21" name="Google Shape;221;p17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22" name="Google Shape;222;p1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7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24" name="Google Shape;224;p17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25" name="Google Shape;225;p17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6" name="Google Shape;226;p17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7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7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9" name="Google Shape;22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7494" y="2369102"/>
            <a:ext cx="12008106" cy="774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18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36" name="Google Shape;236;p18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37" name="Google Shape;237;p18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39" name="Google Shape;239;p18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0" name="Google Shape;240;p1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8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42" name="Google Shape;242;p18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3" name="Google Shape;243;p18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45" name="Google Shape;245;p18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6" name="Google Shape;246;p1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8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48" name="Google Shape;248;p18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49" name="Google Shape;249;p18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0" name="Google Shape;250;p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8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8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8"/>
          <p:cNvSpPr txBox="1"/>
          <p:nvPr/>
        </p:nvSpPr>
        <p:spPr>
          <a:xfrm>
            <a:off x="6331792" y="2189566"/>
            <a:ext cx="11840101" cy="686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ເປົ້າໝາຍຂອງໂຄງການ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ໂຄງການນີ້ມີຈຸດປະສົງເພື່ອສ້າງຄວາມສາມາດໃນດ້ານການປ່ຽນແປງທາງດ້ານດິຈິຕອລ</a:t>
            </a:r>
            <a:br>
              <a:rPr b="0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</a:b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ໃຫ້ແກ່ສະຖາບັນການສຶກສາຂັ້ນສູງໃນອາຊີອາຄະເນ</a:t>
            </a:r>
            <a:br>
              <a:rPr b="0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</a:b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ຜ່ານການ: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ພັດທະນາແຜນພື້ນຖານວິວັດທະນາການດິຈິຕອລສຳລັບວິທະຍາເຂດ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ຍົກສູງຄວາມສາມາດດ້ານການນຳພາດິຈິຕອລ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ປັບປຸງຄຸນນະພາບການຮຽນ-ການສອນອອນລາຍ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ປັບປຸງວິທີການ ແລະ ການສິດສອນແບບດິຈິຕອລ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9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62" name="Google Shape;262;p19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64" name="Google Shape;264;p19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5" name="Google Shape;265;p19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67" name="Google Shape;267;p19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8" name="Google Shape;268;p19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70" name="Google Shape;270;p19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71" name="Google Shape;271;p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9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73" name="Google Shape;273;p19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74" name="Google Shape;274;p19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5" name="Google Shape;275;p19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9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9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9"/>
          <p:cNvSpPr txBox="1"/>
          <p:nvPr/>
        </p:nvSpPr>
        <p:spPr>
          <a:xfrm>
            <a:off x="6165437" y="2148068"/>
            <a:ext cx="11284363" cy="70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ໄລຍະເວລາຂອງໂຄງການ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 Feb 2022 Submission of the Proposal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 Sept 2022 Approval of the Proposal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C10000"/>
                </a:solidFill>
                <a:latin typeface="Calibri"/>
                <a:ea typeface="Calibri"/>
                <a:cs typeface="Calibri"/>
                <a:sym typeface="Calibri"/>
              </a:rPr>
              <a:t>1 Jan 2023 Project started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 Jan 2023 Pre-KOM Briefing for Malaysia-Cambodia-Laos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13-14 Feb 2023 DX.sea Virtual Kick-off Meeting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2023-Nov 2015 Work Packages Implementation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2015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closing</a:t>
            </a:r>
            <a:endParaRPr b="0" i="0" sz="4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20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86" name="Google Shape;286;p20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87" name="Google Shape;287;p20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20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89" name="Google Shape;289;p20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0" name="Google Shape;290;p20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0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92" name="Google Shape;292;p20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3" name="Google Shape;293;p20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95" name="Google Shape;295;p20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6" name="Google Shape;296;p2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20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98" name="Google Shape;298;p20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99" name="Google Shape;299;p20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20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0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0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0"/>
          <p:cNvSpPr txBox="1"/>
          <p:nvPr/>
        </p:nvSpPr>
        <p:spPr>
          <a:xfrm>
            <a:off x="7384637" y="800100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</a:t>
            </a:r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14" y="2492387"/>
            <a:ext cx="12072381" cy="728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21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12" name="Google Shape;312;p21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13" name="Google Shape;313;p21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21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15" name="Google Shape;315;p21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6" name="Google Shape;316;p21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1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1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24" name="Google Shape;324;p21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25" name="Google Shape;325;p21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6" name="Google Shape;326;p21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21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1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1"/>
          <p:cNvSpPr txBox="1"/>
          <p:nvPr/>
        </p:nvSpPr>
        <p:spPr>
          <a:xfrm>
            <a:off x="6165437" y="2148068"/>
            <a:ext cx="11284363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ຂອງໂຄງການທີ່ຜ່ານມາ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21-26 May 2003 WP001 Project Management and Coordination UTM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WP004 Training of the Trainers (ToT) Programme </a:t>
            </a:r>
            <a:r>
              <a:rPr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(Module A &amp; B)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NUOL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17-21 Feb 2025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WP004 Training of the Trainers (ToT)  </a:t>
            </a:r>
            <a:r>
              <a:rPr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(Module A, B and C) Cambodia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